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 id="2147483805" r:id="rId2"/>
    <p:sldMasterId id="2147483793" r:id="rId3"/>
    <p:sldMasterId id="2147483767" r:id="rId4"/>
  </p:sldMasterIdLst>
  <p:notesMasterIdLst>
    <p:notesMasterId r:id="rId47"/>
  </p:notesMasterIdLst>
  <p:handoutMasterIdLst>
    <p:handoutMasterId r:id="rId48"/>
  </p:handoutMasterIdLst>
  <p:sldIdLst>
    <p:sldId id="268" r:id="rId5"/>
    <p:sldId id="267" r:id="rId6"/>
    <p:sldId id="327" r:id="rId7"/>
    <p:sldId id="688" r:id="rId8"/>
    <p:sldId id="397" r:id="rId9"/>
    <p:sldId id="276" r:id="rId10"/>
    <p:sldId id="686" r:id="rId11"/>
    <p:sldId id="687" r:id="rId12"/>
    <p:sldId id="723" r:id="rId13"/>
    <p:sldId id="689" r:id="rId14"/>
    <p:sldId id="690" r:id="rId15"/>
    <p:sldId id="719" r:id="rId16"/>
    <p:sldId id="691" r:id="rId17"/>
    <p:sldId id="692" r:id="rId18"/>
    <p:sldId id="693" r:id="rId19"/>
    <p:sldId id="721" r:id="rId20"/>
    <p:sldId id="720" r:id="rId21"/>
    <p:sldId id="695" r:id="rId22"/>
    <p:sldId id="696" r:id="rId23"/>
    <p:sldId id="697" r:id="rId24"/>
    <p:sldId id="698" r:id="rId25"/>
    <p:sldId id="699" r:id="rId26"/>
    <p:sldId id="722" r:id="rId27"/>
    <p:sldId id="701" r:id="rId28"/>
    <p:sldId id="702" r:id="rId29"/>
    <p:sldId id="703" r:id="rId30"/>
    <p:sldId id="704" r:id="rId31"/>
    <p:sldId id="705" r:id="rId32"/>
    <p:sldId id="706" r:id="rId33"/>
    <p:sldId id="707" r:id="rId34"/>
    <p:sldId id="708" r:id="rId35"/>
    <p:sldId id="709" r:id="rId36"/>
    <p:sldId id="710" r:id="rId37"/>
    <p:sldId id="711" r:id="rId38"/>
    <p:sldId id="712" r:id="rId39"/>
    <p:sldId id="713" r:id="rId40"/>
    <p:sldId id="714" r:id="rId41"/>
    <p:sldId id="715" r:id="rId42"/>
    <p:sldId id="716" r:id="rId43"/>
    <p:sldId id="717" r:id="rId44"/>
    <p:sldId id="718" r:id="rId45"/>
    <p:sldId id="384" r:id="rId46"/>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FFFF00"/>
    <a:srgbClr val="C5C5C5"/>
    <a:srgbClr val="FF9999"/>
    <a:srgbClr val="9966FF"/>
    <a:srgbClr val="CCFF33"/>
    <a:srgbClr val="E48312"/>
    <a:srgbClr val="FF33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26" autoAdjust="0"/>
    <p:restoredTop sz="95297" autoAdjust="0"/>
  </p:normalViewPr>
  <p:slideViewPr>
    <p:cSldViewPr snapToGrid="0">
      <p:cViewPr varScale="1">
        <p:scale>
          <a:sx n="125" d="100"/>
          <a:sy n="125" d="100"/>
        </p:scale>
        <p:origin x="792" y="90"/>
      </p:cViewPr>
      <p:guideLst/>
    </p:cSldViewPr>
  </p:slideViewPr>
  <p:outlineViewPr>
    <p:cViewPr>
      <p:scale>
        <a:sx n="33" d="100"/>
        <a:sy n="33" d="100"/>
      </p:scale>
      <p:origin x="0" y="-31254"/>
    </p:cViewPr>
  </p:outlineViewPr>
  <p:notesTextViewPr>
    <p:cViewPr>
      <p:scale>
        <a:sx n="3" d="2"/>
        <a:sy n="3" d="2"/>
      </p:scale>
      <p:origin x="0" y="0"/>
    </p:cViewPr>
  </p:notesTextViewPr>
  <p:sorterViewPr>
    <p:cViewPr>
      <p:scale>
        <a:sx n="100" d="100"/>
        <a:sy n="100" d="100"/>
      </p:scale>
      <p:origin x="0" y="-6714"/>
    </p:cViewPr>
  </p:sorterViewPr>
  <p:notesViewPr>
    <p:cSldViewPr snapToGrid="0">
      <p:cViewPr varScale="1">
        <p:scale>
          <a:sx n="52" d="100"/>
          <a:sy n="52" d="100"/>
        </p:scale>
        <p:origin x="156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7" y="5"/>
            <a:ext cx="2946347" cy="498214"/>
          </a:xfrm>
          <a:prstGeom prst="rect">
            <a:avLst/>
          </a:prstGeom>
        </p:spPr>
        <p:txBody>
          <a:bodyPr vert="horz" lIns="91604" tIns="45802" rIns="91604" bIns="45802" rtlCol="0"/>
          <a:lstStyle>
            <a:lvl1pPr algn="l">
              <a:defRPr sz="1200"/>
            </a:lvl1pPr>
          </a:lstStyle>
          <a:p>
            <a:endParaRPr lang="fr-FR" dirty="0"/>
          </a:p>
        </p:txBody>
      </p:sp>
      <p:sp>
        <p:nvSpPr>
          <p:cNvPr id="3" name="Espace réservé de la date 2"/>
          <p:cNvSpPr>
            <a:spLocks noGrp="1"/>
          </p:cNvSpPr>
          <p:nvPr>
            <p:ph type="dt" sz="quarter" idx="1"/>
          </p:nvPr>
        </p:nvSpPr>
        <p:spPr>
          <a:xfrm>
            <a:off x="3851349" y="5"/>
            <a:ext cx="2946347" cy="498214"/>
          </a:xfrm>
          <a:prstGeom prst="rect">
            <a:avLst/>
          </a:prstGeom>
        </p:spPr>
        <p:txBody>
          <a:bodyPr vert="horz" lIns="91604" tIns="45802" rIns="91604" bIns="45802" rtlCol="0"/>
          <a:lstStyle>
            <a:lvl1pPr algn="r">
              <a:defRPr sz="1200"/>
            </a:lvl1pPr>
          </a:lstStyle>
          <a:p>
            <a:endParaRPr lang="fr-FR"/>
          </a:p>
        </p:txBody>
      </p:sp>
      <p:sp>
        <p:nvSpPr>
          <p:cNvPr id="4" name="Espace réservé du pied de page 3"/>
          <p:cNvSpPr>
            <a:spLocks noGrp="1"/>
          </p:cNvSpPr>
          <p:nvPr>
            <p:ph type="ftr" sz="quarter" idx="2"/>
          </p:nvPr>
        </p:nvSpPr>
        <p:spPr>
          <a:xfrm>
            <a:off x="6" y="9431600"/>
            <a:ext cx="6230799" cy="498213"/>
          </a:xfrm>
          <a:prstGeom prst="rect">
            <a:avLst/>
          </a:prstGeom>
        </p:spPr>
        <p:txBody>
          <a:bodyPr vert="horz" lIns="91604" tIns="45802" rIns="91604" bIns="45802" rtlCol="0" anchor="b"/>
          <a:lstStyle>
            <a:lvl1pPr algn="l">
              <a:defRPr sz="1200"/>
            </a:lvl1pPr>
          </a:lstStyle>
          <a:p>
            <a:r>
              <a:rPr lang="fr-FR" dirty="0">
                <a:latin typeface="Trebuchet MS" panose="020B0603020202020204" pitchFamily="34" charset="0"/>
              </a:rPr>
              <a:t>Webinaire Retraite progressive 30 mai 2024 – Service statuts rémunération</a:t>
            </a:r>
            <a:endParaRPr lang="fr-FR" dirty="0"/>
          </a:p>
        </p:txBody>
      </p:sp>
      <p:sp>
        <p:nvSpPr>
          <p:cNvPr id="5" name="Espace réservé du numéro de diapositive 4"/>
          <p:cNvSpPr>
            <a:spLocks noGrp="1"/>
          </p:cNvSpPr>
          <p:nvPr>
            <p:ph type="sldNum" sz="quarter" idx="3"/>
          </p:nvPr>
        </p:nvSpPr>
        <p:spPr>
          <a:xfrm>
            <a:off x="3851349" y="9431600"/>
            <a:ext cx="2946347" cy="498213"/>
          </a:xfrm>
          <a:prstGeom prst="rect">
            <a:avLst/>
          </a:prstGeom>
        </p:spPr>
        <p:txBody>
          <a:bodyPr vert="horz" lIns="91604" tIns="45802" rIns="91604" bIns="45802" rtlCol="0" anchor="b"/>
          <a:lstStyle>
            <a:lvl1pPr algn="r">
              <a:defRPr sz="1200"/>
            </a:lvl1pPr>
          </a:lstStyle>
          <a:p>
            <a:fld id="{65DCB981-5220-49AD-BE93-00EB55A6482B}" type="slidenum">
              <a:rPr lang="fr-FR" smtClean="0"/>
              <a:t>‹N°›</a:t>
            </a:fld>
            <a:endParaRPr lang="fr-FR" dirty="0"/>
          </a:p>
        </p:txBody>
      </p:sp>
    </p:spTree>
    <p:extLst>
      <p:ext uri="{BB962C8B-B14F-4D97-AF65-F5344CB8AC3E}">
        <p14:creationId xmlns:p14="http://schemas.microsoft.com/office/powerpoint/2010/main" val="611735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46" cy="497047"/>
          </a:xfrm>
          <a:prstGeom prst="rect">
            <a:avLst/>
          </a:prstGeom>
        </p:spPr>
        <p:txBody>
          <a:bodyPr vert="horz" lIns="91458" tIns="45729" rIns="91458" bIns="45729" rtlCol="0"/>
          <a:lstStyle>
            <a:lvl1pPr algn="l">
              <a:defRPr sz="1200"/>
            </a:lvl1pPr>
          </a:lstStyle>
          <a:p>
            <a:endParaRPr lang="fr-FR"/>
          </a:p>
        </p:txBody>
      </p:sp>
      <p:sp>
        <p:nvSpPr>
          <p:cNvPr id="3" name="Espace réservé de la date 2"/>
          <p:cNvSpPr>
            <a:spLocks noGrp="1"/>
          </p:cNvSpPr>
          <p:nvPr>
            <p:ph type="dt" idx="1"/>
          </p:nvPr>
        </p:nvSpPr>
        <p:spPr>
          <a:xfrm>
            <a:off x="3851998" y="0"/>
            <a:ext cx="2945646" cy="497047"/>
          </a:xfrm>
          <a:prstGeom prst="rect">
            <a:avLst/>
          </a:prstGeom>
        </p:spPr>
        <p:txBody>
          <a:bodyPr vert="horz" lIns="91458" tIns="45729" rIns="91458" bIns="45729" rtlCol="0"/>
          <a:lstStyle>
            <a:lvl1pPr algn="r">
              <a:defRPr sz="1200"/>
            </a:lvl1pPr>
          </a:lstStyle>
          <a:p>
            <a:endParaRPr lang="fr-FR"/>
          </a:p>
        </p:txBody>
      </p:sp>
      <p:sp>
        <p:nvSpPr>
          <p:cNvPr id="4" name="Espace réservé de l'image des diapositives 3"/>
          <p:cNvSpPr>
            <a:spLocks noGrp="1" noRot="1" noChangeAspect="1"/>
          </p:cNvSpPr>
          <p:nvPr>
            <p:ph type="sldImg" idx="2"/>
          </p:nvPr>
        </p:nvSpPr>
        <p:spPr>
          <a:xfrm>
            <a:off x="1165225" y="1241425"/>
            <a:ext cx="4468813" cy="3351213"/>
          </a:xfrm>
          <a:prstGeom prst="rect">
            <a:avLst/>
          </a:prstGeom>
          <a:noFill/>
          <a:ln w="12700">
            <a:solidFill>
              <a:prstClr val="black"/>
            </a:solidFill>
          </a:ln>
        </p:spPr>
        <p:txBody>
          <a:bodyPr vert="horz" lIns="91458" tIns="45729" rIns="91458" bIns="45729" rtlCol="0" anchor="ctr"/>
          <a:lstStyle/>
          <a:p>
            <a:endParaRPr lang="fr-FR"/>
          </a:p>
        </p:txBody>
      </p:sp>
      <p:sp>
        <p:nvSpPr>
          <p:cNvPr id="5" name="Espace réservé des commentaires 4"/>
          <p:cNvSpPr>
            <a:spLocks noGrp="1"/>
          </p:cNvSpPr>
          <p:nvPr>
            <p:ph type="body" sz="quarter" idx="3"/>
          </p:nvPr>
        </p:nvSpPr>
        <p:spPr>
          <a:xfrm>
            <a:off x="679765" y="4778317"/>
            <a:ext cx="5439734" cy="3909675"/>
          </a:xfrm>
          <a:prstGeom prst="rect">
            <a:avLst/>
          </a:prstGeom>
        </p:spPr>
        <p:txBody>
          <a:bodyPr vert="horz" lIns="91458" tIns="45729" rIns="91458" bIns="4572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2769"/>
            <a:ext cx="2945646" cy="497047"/>
          </a:xfrm>
          <a:prstGeom prst="rect">
            <a:avLst/>
          </a:prstGeom>
        </p:spPr>
        <p:txBody>
          <a:bodyPr vert="horz" lIns="91458" tIns="45729" rIns="91458" bIns="4572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998" y="9432769"/>
            <a:ext cx="2945646" cy="497047"/>
          </a:xfrm>
          <a:prstGeom prst="rect">
            <a:avLst/>
          </a:prstGeom>
        </p:spPr>
        <p:txBody>
          <a:bodyPr vert="horz" lIns="91458" tIns="45729" rIns="91458" bIns="45729" rtlCol="0" anchor="b"/>
          <a:lstStyle>
            <a:lvl1pPr algn="r">
              <a:defRPr sz="1200"/>
            </a:lvl1pPr>
          </a:lstStyle>
          <a:p>
            <a:fld id="{5DAB7F51-376C-4D6A-B84F-05CA3C9347B8}" type="slidenum">
              <a:rPr lang="fr-FR" smtClean="0"/>
              <a:t>‹N°›</a:t>
            </a:fld>
            <a:endParaRPr lang="fr-FR"/>
          </a:p>
        </p:txBody>
      </p:sp>
    </p:spTree>
    <p:extLst>
      <p:ext uri="{BB962C8B-B14F-4D97-AF65-F5344CB8AC3E}">
        <p14:creationId xmlns:p14="http://schemas.microsoft.com/office/powerpoint/2010/main" val="366055528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1</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33633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Anne-Laure</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10</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04663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Anne-Laure</a:t>
            </a:r>
          </a:p>
          <a:p>
            <a:pPr marL="285807" indent="-285807">
              <a:buFontTx/>
              <a:buChar char="-"/>
            </a:pPr>
            <a:r>
              <a:rPr lang="fr-FR" sz="1600" dirty="0">
                <a:latin typeface="Trebuchet MS" panose="020B0603020202020204" pitchFamily="34" charset="0"/>
              </a:rPr>
              <a:t>Demande écrite à l’initiative de l’agent</a:t>
            </a:r>
          </a:p>
          <a:p>
            <a:pPr marL="285807" indent="-285807">
              <a:buFontTx/>
              <a:buChar char="-"/>
            </a:pPr>
            <a:r>
              <a:rPr lang="fr-FR" sz="1600" dirty="0">
                <a:latin typeface="Trebuchet MS" panose="020B0603020202020204" pitchFamily="34" charset="0"/>
              </a:rPr>
              <a:t>Date d’effet postérieure à la demande de l’agent</a:t>
            </a:r>
          </a:p>
          <a:p>
            <a:pPr marL="285807" indent="-285807">
              <a:buFontTx/>
              <a:buChar char="-"/>
            </a:pPr>
            <a:r>
              <a:rPr lang="fr-FR" sz="1600" dirty="0">
                <a:latin typeface="Trebuchet MS" panose="020B0603020202020204" pitchFamily="34" charset="0"/>
              </a:rPr>
              <a:t>RP est versée le 1</a:t>
            </a:r>
            <a:r>
              <a:rPr lang="fr-FR" sz="1600" baseline="30000" dirty="0">
                <a:latin typeface="Trebuchet MS" panose="020B0603020202020204" pitchFamily="34" charset="0"/>
              </a:rPr>
              <a:t>er</a:t>
            </a:r>
            <a:r>
              <a:rPr lang="fr-FR" sz="1600" dirty="0">
                <a:latin typeface="Trebuchet MS" panose="020B0603020202020204" pitchFamily="34" charset="0"/>
              </a:rPr>
              <a:t> du mois qui suit la demande mais préférable de respecter délai 4 à 6 mois</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11</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646987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Anne-Laure </a:t>
            </a:r>
            <a:br>
              <a:rPr lang="fr-FR" sz="1600" dirty="0">
                <a:latin typeface="Trebuchet MS" panose="020B0603020202020204" pitchFamily="34" charset="0"/>
              </a:rPr>
            </a:br>
            <a:r>
              <a:rPr lang="fr-FR" sz="1600" dirty="0">
                <a:latin typeface="Trebuchet MS" panose="020B0603020202020204" pitchFamily="34" charset="0"/>
              </a:rPr>
              <a:t>Très peu d’agents sont concernés par l’effet rétroactif. Tout agent ayant fait une demande avant le 1</a:t>
            </a:r>
            <a:r>
              <a:rPr lang="fr-FR" sz="1600" baseline="30000" dirty="0">
                <a:latin typeface="Trebuchet MS" panose="020B0603020202020204" pitchFamily="34" charset="0"/>
              </a:rPr>
              <a:t>er</a:t>
            </a:r>
            <a:r>
              <a:rPr lang="fr-FR" sz="1600" dirty="0">
                <a:latin typeface="Trebuchet MS" panose="020B0603020202020204" pitchFamily="34" charset="0"/>
              </a:rPr>
              <a:t> janvier 2024 et remplissant les conditions peut y prétendre à compter de la date de la demande.</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12</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519703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Anne-Laure</a:t>
            </a:r>
          </a:p>
          <a:p>
            <a:pPr marL="285750" indent="-285750">
              <a:buFont typeface="Wingdings" panose="05000000000000000000" pitchFamily="2" charset="2"/>
              <a:buChar char="è"/>
            </a:pPr>
            <a:r>
              <a:rPr lang="fr-FR" sz="1600" dirty="0">
                <a:latin typeface="Trebuchet MS" panose="020B0603020202020204" pitchFamily="34" charset="0"/>
              </a:rPr>
              <a:t>Si la CNRACL est le régime instructeur, elle informe les autres régimes:</a:t>
            </a:r>
          </a:p>
          <a:p>
            <a:pPr marL="285750" indent="-285750">
              <a:buFontTx/>
              <a:buChar char="-"/>
            </a:pPr>
            <a:r>
              <a:rPr lang="fr-FR" sz="1600" dirty="0">
                <a:latin typeface="Trebuchet MS" panose="020B0603020202020204" pitchFamily="34" charset="0"/>
              </a:rPr>
              <a:t>De l’éligibilité de l’agent à la RP</a:t>
            </a:r>
          </a:p>
          <a:p>
            <a:pPr marL="285750" indent="-285750">
              <a:buFontTx/>
              <a:buChar char="-"/>
            </a:pPr>
            <a:r>
              <a:rPr lang="fr-FR" sz="1600" dirty="0">
                <a:latin typeface="Trebuchet MS" panose="020B0603020202020204" pitchFamily="34" charset="0"/>
              </a:rPr>
              <a:t>La date d’effet</a:t>
            </a:r>
          </a:p>
          <a:p>
            <a:pPr marL="285750" indent="-285750">
              <a:buFontTx/>
              <a:buChar char="-"/>
            </a:pPr>
            <a:r>
              <a:rPr lang="fr-FR" sz="1600" dirty="0">
                <a:latin typeface="Trebuchet MS" panose="020B0603020202020204" pitchFamily="34" charset="0"/>
              </a:rPr>
              <a:t>Le taux de RP à verser</a:t>
            </a:r>
          </a:p>
          <a:p>
            <a:pPr marL="285750" indent="-285750">
              <a:buFontTx/>
              <a:buChar char="-"/>
            </a:pPr>
            <a:endParaRPr lang="fr-FR" sz="1600" dirty="0">
              <a:latin typeface="Trebuchet MS" panose="020B0603020202020204" pitchFamily="34" charset="0"/>
            </a:endParaRPr>
          </a:p>
          <a:p>
            <a:pPr marL="285750" indent="-285750">
              <a:buFont typeface="Wingdings" panose="05000000000000000000" pitchFamily="2" charset="2"/>
              <a:buChar char="è"/>
            </a:pPr>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13</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96510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Anne-Laure. </a:t>
            </a:r>
          </a:p>
          <a:p>
            <a:pPr marL="285750" indent="-285750">
              <a:buFont typeface="Wingdings" panose="05000000000000000000" pitchFamily="2" charset="2"/>
              <a:buChar char="è"/>
            </a:pPr>
            <a:r>
              <a:rPr lang="fr-FR" sz="1600" dirty="0">
                <a:latin typeface="Trebuchet MS" panose="020B0603020202020204" pitchFamily="34" charset="0"/>
              </a:rPr>
              <a:t>Lorsque la CNRACL reçoit la demande par le régime instructeur, elle transmet le dossier à compléter à l’employeur</a:t>
            </a:r>
          </a:p>
          <a:p>
            <a:pPr marL="285750" indent="-285750">
              <a:buFont typeface="Wingdings" panose="05000000000000000000" pitchFamily="2" charset="2"/>
              <a:buChar char="è"/>
            </a:pPr>
            <a:r>
              <a:rPr lang="fr-FR" sz="1600" dirty="0">
                <a:latin typeface="Trebuchet MS" panose="020B0603020202020204" pitchFamily="34" charset="0"/>
              </a:rPr>
              <a:t>Se traite comme un dossier de retraite normal</a:t>
            </a:r>
          </a:p>
          <a:p>
            <a:endParaRPr lang="fr-FR" sz="1600" dirty="0">
              <a:latin typeface="Trebuchet MS" panose="020B0603020202020204" pitchFamily="34" charset="0"/>
            </a:endParaRPr>
          </a:p>
          <a:p>
            <a:r>
              <a:rPr lang="fr-FR" sz="1600" dirty="0">
                <a:latin typeface="Trebuchet MS" panose="020B0603020202020204" pitchFamily="34" charset="0"/>
              </a:rPr>
              <a:t>Julio lancer question 5</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14</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03516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Anne-Laure</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15</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58076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4583">
              <a:defRPr/>
            </a:pPr>
            <a:r>
              <a:rPr lang="fr-FR" dirty="0"/>
              <a:t>Anne-Laure</a:t>
            </a:r>
          </a:p>
          <a:p>
            <a:endParaRPr lang="fr-FR" dirty="0"/>
          </a:p>
        </p:txBody>
      </p:sp>
      <p:sp>
        <p:nvSpPr>
          <p:cNvPr id="4" name="Espace réservé de la date 3"/>
          <p:cNvSpPr>
            <a:spLocks noGrp="1"/>
          </p:cNvSpPr>
          <p:nvPr>
            <p:ph type="dt" idx="1"/>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5DAB7F51-376C-4D6A-B84F-05CA3C9347B8}" type="slidenum">
              <a:rPr lang="fr-FR" smtClean="0"/>
              <a:t>16</a:t>
            </a:fld>
            <a:endParaRPr lang="fr-FR"/>
          </a:p>
        </p:txBody>
      </p:sp>
    </p:spTree>
    <p:extLst>
      <p:ext uri="{BB962C8B-B14F-4D97-AF65-F5344CB8AC3E}">
        <p14:creationId xmlns:p14="http://schemas.microsoft.com/office/powerpoint/2010/main" val="4072356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583">
              <a:defRPr/>
            </a:pPr>
            <a:r>
              <a:rPr lang="fr-FR" sz="1600" dirty="0"/>
              <a:t>Anne-Laure</a:t>
            </a:r>
          </a:p>
          <a:p>
            <a:pPr defTabSz="914583">
              <a:defRPr/>
            </a:pPr>
            <a:r>
              <a:rPr lang="fr-FR" sz="1600" dirty="0"/>
              <a:t>-&gt; Bien cocher la case retraite progressive et la date d’effet</a:t>
            </a:r>
          </a:p>
          <a:p>
            <a:r>
              <a:rPr lang="fr-FR" sz="1600" dirty="0">
                <a:latin typeface="Trebuchet MS" panose="020B0603020202020204" pitchFamily="34" charset="0"/>
              </a:rPr>
              <a:t>-&gt; A compter de cet été, mise à jour des outils sur </a:t>
            </a:r>
            <a:r>
              <a:rPr lang="fr-FR" sz="1600" dirty="0" err="1">
                <a:latin typeface="Trebuchet MS" panose="020B0603020202020204" pitchFamily="34" charset="0"/>
              </a:rPr>
              <a:t>Pep’s</a:t>
            </a:r>
            <a:r>
              <a:rPr lang="fr-FR" sz="1600" dirty="0">
                <a:latin typeface="Trebuchet MS" panose="020B0603020202020204" pitchFamily="34" charset="0"/>
              </a:rPr>
              <a:t> -&gt; nous communiquerons en temps et en heure sur la nouvelle procédure</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17</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63932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583">
              <a:defRPr/>
            </a:pPr>
            <a:r>
              <a:rPr lang="fr-FR" sz="1600" dirty="0"/>
              <a:t>Anne-Laure</a:t>
            </a:r>
          </a:p>
          <a:p>
            <a:pPr defTabSz="914583">
              <a:defRPr/>
            </a:pPr>
            <a:r>
              <a:rPr lang="fr-FR" sz="1600" dirty="0"/>
              <a:t>- Sur </a:t>
            </a:r>
            <a:r>
              <a:rPr lang="fr-FR" sz="1600" dirty="0" err="1"/>
              <a:t>Pep’s</a:t>
            </a:r>
            <a:r>
              <a:rPr lang="fr-FR" sz="1600" dirty="0"/>
              <a:t>, RP identifiée par petit pictogramme orange</a:t>
            </a:r>
          </a:p>
          <a:p>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18</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929396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583">
              <a:defRPr/>
            </a:pPr>
            <a:r>
              <a:rPr lang="fr-FR" sz="1600" dirty="0"/>
              <a:t>Anne-Laure</a:t>
            </a:r>
          </a:p>
          <a:p>
            <a:pPr defTabSz="914583">
              <a:defRPr/>
            </a:pPr>
            <a:r>
              <a:rPr lang="fr-FR" sz="1600" dirty="0"/>
              <a:t>- Sur </a:t>
            </a:r>
            <a:r>
              <a:rPr lang="fr-FR" sz="1600" dirty="0" err="1"/>
              <a:t>Pep’s</a:t>
            </a:r>
            <a:r>
              <a:rPr lang="fr-FR" sz="1600" dirty="0"/>
              <a:t>, si l’agent ne remplit pas les conditions RP, cela s’affiche dans l’attribution des droits</a:t>
            </a:r>
          </a:p>
          <a:p>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19</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418330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a:latin typeface="Trebuchet MS" panose="020B0603020202020204" pitchFamily="34" charset="0"/>
              </a:rPr>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2</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4158365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583">
              <a:defRPr/>
            </a:pPr>
            <a:r>
              <a:rPr lang="fr-FR" dirty="0"/>
              <a:t>Anne-Laure</a:t>
            </a:r>
          </a:p>
          <a:p>
            <a:endParaRPr lang="fr-FR" dirty="0"/>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20</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889487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Anne-Laure</a:t>
            </a:r>
          </a:p>
          <a:p>
            <a:pPr marL="285807" indent="-285807">
              <a:buFontTx/>
              <a:buChar char="-"/>
            </a:pPr>
            <a:r>
              <a:rPr lang="fr-FR" sz="1600" dirty="0">
                <a:latin typeface="Trebuchet MS" panose="020B0603020202020204" pitchFamily="34" charset="0"/>
              </a:rPr>
              <a:t>Toujours calculé sur l’indice détenu pendant au moins 6 mois</a:t>
            </a:r>
          </a:p>
          <a:p>
            <a:pPr marL="285807" indent="-285807">
              <a:buFontTx/>
              <a:buChar char="-"/>
            </a:pPr>
            <a:r>
              <a:rPr lang="fr-FR" sz="1600" dirty="0">
                <a:latin typeface="Trebuchet MS" panose="020B0603020202020204" pitchFamily="34" charset="0"/>
              </a:rPr>
              <a:t>La décote s’applique si l’agent n’atteint pas le nombre de T requis</a:t>
            </a:r>
          </a:p>
          <a:p>
            <a:pPr marL="285807" indent="-285807">
              <a:buFontTx/>
              <a:buChar char="-"/>
            </a:pPr>
            <a:r>
              <a:rPr lang="fr-FR" sz="1600" dirty="0">
                <a:latin typeface="Trebuchet MS" panose="020B0603020202020204" pitchFamily="34" charset="0"/>
              </a:rPr>
              <a:t>Comparaison au minimum Garanti si l’agent atteint nombre de trimestres requis = calcul+ intéressant donné à l’agent</a:t>
            </a:r>
          </a:p>
          <a:p>
            <a:pPr marL="285807" indent="-285807">
              <a:buFontTx/>
              <a:buChar char="-"/>
            </a:pPr>
            <a:r>
              <a:rPr lang="fr-FR" sz="1600" dirty="0">
                <a:latin typeface="Trebuchet MS" panose="020B0603020202020204" pitchFamily="34" charset="0"/>
              </a:rPr>
              <a:t>Accessoires de pension rajoutés comme sur une pension normale: </a:t>
            </a:r>
            <a:r>
              <a:rPr lang="fr-FR" sz="1600">
                <a:latin typeface="Trebuchet MS" panose="020B0603020202020204" pitchFamily="34" charset="0"/>
              </a:rPr>
              <a:t>majoration enfant, NBI,…</a:t>
            </a:r>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21</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163630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Anne-Laure</a:t>
            </a:r>
          </a:p>
          <a:p>
            <a:pPr marL="285750" indent="-285750">
              <a:buFont typeface="Wingdings" panose="05000000000000000000" pitchFamily="2" charset="2"/>
              <a:buChar char="è"/>
            </a:pPr>
            <a:r>
              <a:rPr lang="fr-FR" sz="1600" dirty="0">
                <a:latin typeface="Trebuchet MS" panose="020B0603020202020204" pitchFamily="34" charset="0"/>
              </a:rPr>
              <a:t>En cas de changement de quotité, pas de nouveau dossier à faire, juste transmettre arrêté modificatif de temps de travail</a:t>
            </a:r>
          </a:p>
          <a:p>
            <a:pPr marL="285750" indent="-285750">
              <a:buFont typeface="Wingdings" panose="05000000000000000000" pitchFamily="2" charset="2"/>
              <a:buChar char="è"/>
            </a:pPr>
            <a:r>
              <a:rPr lang="fr-FR" sz="1600" dirty="0">
                <a:latin typeface="Trebuchet MS" panose="020B0603020202020204" pitchFamily="34" charset="0"/>
              </a:rPr>
              <a:t>Si avancement d’échelon ou de grade, le recalcul ne sera fait qu’à la </a:t>
            </a:r>
            <a:r>
              <a:rPr lang="fr-FR" sz="1600">
                <a:latin typeface="Trebuchet MS" panose="020B0603020202020204" pitchFamily="34" charset="0"/>
              </a:rPr>
              <a:t>liquidation finale</a:t>
            </a:r>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22</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601151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583">
              <a:defRPr/>
            </a:pPr>
            <a:r>
              <a:rPr lang="fr-FR" sz="1600" dirty="0">
                <a:latin typeface="Trebuchet MS" panose="020B0603020202020204" pitchFamily="34" charset="0"/>
              </a:rPr>
              <a:t>Anne-Laure</a:t>
            </a:r>
          </a:p>
          <a:p>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23</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95762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583">
              <a:defRPr/>
            </a:pPr>
            <a:r>
              <a:rPr lang="fr-FR" sz="1600" dirty="0">
                <a:latin typeface="Trebuchet MS" panose="020B0603020202020204" pitchFamily="34" charset="0"/>
              </a:rPr>
              <a:t>Anne-Laure</a:t>
            </a:r>
          </a:p>
          <a:p>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24</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051267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583">
              <a:defRPr/>
            </a:pPr>
            <a:r>
              <a:rPr lang="fr-FR" sz="1600" dirty="0">
                <a:latin typeface="Trebuchet MS" panose="020B0603020202020204" pitchFamily="34" charset="0"/>
              </a:rPr>
              <a:t>Anne-Laure</a:t>
            </a:r>
          </a:p>
          <a:p>
            <a:r>
              <a:rPr lang="fr-FR" sz="1600" dirty="0">
                <a:latin typeface="Trebuchet MS" panose="020B0603020202020204" pitchFamily="34" charset="0"/>
              </a:rPr>
              <a:t>Julio lance question 6 et 7</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25</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571445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26</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391798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Annick</a:t>
            </a:r>
          </a:p>
          <a:p>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27</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751532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Annick </a:t>
            </a:r>
            <a:br>
              <a:rPr lang="fr-FR" sz="1600" dirty="0">
                <a:latin typeface="Trebuchet MS" panose="020B0603020202020204" pitchFamily="34" charset="0"/>
              </a:rPr>
            </a:br>
            <a:r>
              <a:rPr lang="fr-FR" sz="1600" dirty="0">
                <a:latin typeface="Trebuchet MS" panose="020B0603020202020204" pitchFamily="34" charset="0"/>
              </a:rPr>
              <a:t>Julio lancer question 8</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28</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94666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29</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00276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Annick</a:t>
            </a:r>
            <a:br>
              <a:rPr lang="fr-FR" dirty="0"/>
            </a:br>
            <a:r>
              <a:rPr lang="fr-FR" dirty="0"/>
              <a:t>Aménager la fin de carrière des </a:t>
            </a:r>
            <a:r>
              <a:rPr lang="fr-FR"/>
              <a:t>agents, faciliter </a:t>
            </a:r>
            <a:r>
              <a:rPr lang="fr-FR" dirty="0"/>
              <a:t>l’emploi des séniors </a:t>
            </a:r>
          </a:p>
          <a:p>
            <a:r>
              <a:rPr lang="fr-FR" dirty="0"/>
              <a:t>Recul âge légal </a:t>
            </a:r>
          </a:p>
          <a:p>
            <a:r>
              <a:rPr lang="fr-FR" dirty="0"/>
              <a:t>transition entre l’emploi et la retraite, </a:t>
            </a:r>
          </a:p>
          <a:p>
            <a:r>
              <a:rPr lang="fr-FR" dirty="0"/>
              <a:t>La retraite progressive est ouverte à partir d’un certain âge mais sans limite d’âge</a:t>
            </a:r>
          </a:p>
          <a:p>
            <a:r>
              <a:rPr lang="fr-FR" dirty="0"/>
              <a:t>Rétablir l’égalité avec le RG car depuis 2014 les contractuels de la FPT ou agents IRCANTEC pouvaient déjà bénéficier de ce dispositif, </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3</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89665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30</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895070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31</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173074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32</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332705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33</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650686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34</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923379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35</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4017708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36</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436287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37</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509585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38</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594830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39</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51395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Annick</a:t>
            </a:r>
          </a:p>
          <a:p>
            <a:endParaRPr lang="fr-FR" dirty="0"/>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4</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4007978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40</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029162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600" dirty="0">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41</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912256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42</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536314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a:latin typeface="Trebuchet MS" panose="020B0603020202020204" pitchFamily="34" charset="0"/>
              </a:rPr>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5</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52388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6</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53036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Annick</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7</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41528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a:latin typeface="Trebuchet MS" panose="020B0603020202020204" pitchFamily="34" charset="0"/>
              </a:rPr>
              <a:t>Annick, Ensuite lancer les 4 premières questions (Julio)</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8</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62519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a:latin typeface="Trebuchet MS" panose="020B0603020202020204" pitchFamily="34" charset="0"/>
              </a:rPr>
              <a:t>Annick, Julio lancer questions 1 2 3 4</a:t>
            </a:r>
          </a:p>
        </p:txBody>
      </p:sp>
      <p:sp>
        <p:nvSpPr>
          <p:cNvPr id="4" name="Espace réservé du numéro de diapositive 3"/>
          <p:cNvSpPr>
            <a:spLocks noGrp="1"/>
          </p:cNvSpPr>
          <p:nvPr>
            <p:ph type="sldNum" sz="quarter" idx="10"/>
          </p:nvPr>
        </p:nvSpPr>
        <p:spPr/>
        <p:txBody>
          <a:bodyPr/>
          <a:lstStyle/>
          <a:p>
            <a:fld id="{5DAB7F51-376C-4D6A-B84F-05CA3C9347B8}" type="slidenum">
              <a:rPr lang="fr-FR" smtClean="0"/>
              <a:t>9</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838942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ctr">
              <a:buNone/>
              <a:defRPr sz="3200" b="1" cap="none" spc="0" baseline="0">
                <a:solidFill>
                  <a:schemeClr val="bg1">
                    <a:lumMod val="50000"/>
                  </a:schemeClr>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pic>
        <p:nvPicPr>
          <p:cNvPr id="10" name="Image 9"/>
          <p:cNvPicPr>
            <a:picLocks noChangeAspect="1"/>
          </p:cNvPicPr>
          <p:nvPr userDrawn="1"/>
        </p:nvPicPr>
        <p:blipFill>
          <a:blip r:embed="rId2"/>
          <a:stretch>
            <a:fillRect/>
          </a:stretch>
        </p:blipFill>
        <p:spPr>
          <a:xfrm>
            <a:off x="0" y="6511338"/>
            <a:ext cx="9144000" cy="348664"/>
          </a:xfrm>
          <a:prstGeom prst="rect">
            <a:avLst/>
          </a:prstGeom>
        </p:spPr>
      </p:pic>
      <p:sp>
        <p:nvSpPr>
          <p:cNvPr id="11" name="Espace réservé de la date 3"/>
          <p:cNvSpPr txBox="1">
            <a:spLocks/>
          </p:cNvSpPr>
          <p:nvPr userDrawn="1"/>
        </p:nvSpPr>
        <p:spPr>
          <a:xfrm>
            <a:off x="6854662" y="6617874"/>
            <a:ext cx="2133600" cy="211382"/>
          </a:xfrm>
          <a:prstGeom prst="rect">
            <a:avLst/>
          </a:prstGeom>
        </p:spPr>
        <p:txBody>
          <a:bodyPr/>
          <a:lstStyle>
            <a:defPPr>
              <a:defRPr lang="fr-FR"/>
            </a:defPPr>
            <a:lvl1pPr marL="0" algn="l" defTabSz="457200" rtl="0" eaLnBrk="1" latinLnBrk="0" hangingPunct="1">
              <a:defRPr sz="1200" kern="1200">
                <a:solidFill>
                  <a:schemeClr val="tx1"/>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a:solidFill>
                  <a:schemeClr val="bg1"/>
                </a:solidFill>
              </a:rPr>
              <a:t>www.cdg35.fr</a:t>
            </a:r>
          </a:p>
        </p:txBody>
      </p:sp>
      <p:pic>
        <p:nvPicPr>
          <p:cNvPr id="13" name="Image 12" descr="CDG 35-P-gris 431 + warm red.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474" y="275464"/>
            <a:ext cx="2192063" cy="1793506"/>
          </a:xfrm>
          <a:prstGeom prst="rect">
            <a:avLst/>
          </a:prstGeom>
        </p:spPr>
      </p:pic>
      <p:sp>
        <p:nvSpPr>
          <p:cNvPr id="14" name="ZoneTexte 13"/>
          <p:cNvSpPr txBox="1"/>
          <p:nvPr userDrawn="1"/>
        </p:nvSpPr>
        <p:spPr>
          <a:xfrm>
            <a:off x="904003" y="6296687"/>
            <a:ext cx="7987764"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7351713" algn="l"/>
              </a:tabLst>
              <a:defRPr/>
            </a:pPr>
            <a:r>
              <a:rPr lang="fr-FR" sz="1200" dirty="0">
                <a:latin typeface="Trebuchet MS" panose="020B0603020202020204" pitchFamily="34" charset="0"/>
              </a:rPr>
              <a:t>Webinaire retraite progressive 30 mai 2024</a:t>
            </a:r>
            <a:r>
              <a:rPr lang="fr-FR" sz="1200" baseline="0" dirty="0">
                <a:latin typeface="Trebuchet MS" panose="020B0603020202020204" pitchFamily="34" charset="0"/>
              </a:rPr>
              <a:t> </a:t>
            </a:r>
            <a:r>
              <a:rPr lang="fr-FR" sz="1200" dirty="0">
                <a:latin typeface="Trebuchet MS" panose="020B0603020202020204" pitchFamily="34" charset="0"/>
              </a:rPr>
              <a:t>–</a:t>
            </a:r>
            <a:r>
              <a:rPr lang="fr-FR" sz="1200" baseline="0" dirty="0">
                <a:latin typeface="Trebuchet MS" panose="020B0603020202020204" pitchFamily="34" charset="0"/>
              </a:rPr>
              <a:t> Service statuts rémunération </a:t>
            </a:r>
            <a:r>
              <a:rPr lang="fr-FR" sz="1200" dirty="0">
                <a:latin typeface="Trebuchet MS" panose="020B0603020202020204" pitchFamily="34" charset="0"/>
              </a:rPr>
              <a:t>	</a:t>
            </a:r>
            <a:fld id="{48B98CDB-25B1-473A-AA85-F47DCB25418D}" type="slidenum">
              <a:rPr lang="fr-FR" sz="1200" smtClean="0">
                <a:latin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tab pos="7351713" algn="l"/>
                </a:tabLst>
                <a:defRPr/>
              </a:pPr>
              <a:t>‹N°›</a:t>
            </a:fld>
            <a:endParaRPr lang="fr-FR" sz="1200" dirty="0">
              <a:latin typeface="Trebuchet MS" panose="020B0603020202020204" pitchFamily="34" charset="0"/>
            </a:endParaRPr>
          </a:p>
        </p:txBody>
      </p:sp>
      <p:sp>
        <p:nvSpPr>
          <p:cNvPr id="4" name="Titre 3">
            <a:extLst>
              <a:ext uri="{FF2B5EF4-FFF2-40B4-BE49-F238E27FC236}">
                <a16:creationId xmlns:a16="http://schemas.microsoft.com/office/drawing/2014/main" id="{F3150C34-B7AF-0F9A-B649-878EABE0BC2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57595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B478B-EE7D-2141-D0C3-82D91101973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89DFEC-D0B6-AF9D-1334-859C2BDC7650}"/>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3B1D836-BCD9-0DEB-28B7-FDC260D8828B}"/>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AEA5A0C-1F7E-4BAF-308F-B85D95FAC35F}"/>
              </a:ext>
            </a:extLst>
          </p:cNvPr>
          <p:cNvSpPr>
            <a:spLocks noGrp="1"/>
          </p:cNvSpPr>
          <p:nvPr>
            <p:ph type="dt" sz="half" idx="10"/>
          </p:nvPr>
        </p:nvSpPr>
        <p:spPr/>
        <p:txBody>
          <a:bodyPr/>
          <a:lstStyle/>
          <a:p>
            <a:fld id="{DDBE88D0-24E6-49CA-8F05-B1610FD699C4}" type="datetimeFigureOut">
              <a:rPr lang="fr-FR" smtClean="0"/>
              <a:t>30/05/2024</a:t>
            </a:fld>
            <a:endParaRPr lang="fr-FR"/>
          </a:p>
        </p:txBody>
      </p:sp>
      <p:sp>
        <p:nvSpPr>
          <p:cNvPr id="6" name="Espace réservé du pied de page 5">
            <a:extLst>
              <a:ext uri="{FF2B5EF4-FFF2-40B4-BE49-F238E27FC236}">
                <a16:creationId xmlns:a16="http://schemas.microsoft.com/office/drawing/2014/main" id="{53713E99-7A97-1AA6-39A6-3A03551A20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4A5C011-25AA-49C8-5FDD-137CF725ACBE}"/>
              </a:ext>
            </a:extLst>
          </p:cNvPr>
          <p:cNvSpPr>
            <a:spLocks noGrp="1"/>
          </p:cNvSpPr>
          <p:nvPr>
            <p:ph type="sldNum" sz="quarter" idx="12"/>
          </p:nvPr>
        </p:nvSpPr>
        <p:spPr/>
        <p:txBody>
          <a:bodyPr/>
          <a:lstStyle/>
          <a:p>
            <a:fld id="{2F13B381-19E7-4676-AB91-FFEB8516C56B}" type="slidenum">
              <a:rPr lang="fr-FR" smtClean="0"/>
              <a:t>‹N°›</a:t>
            </a:fld>
            <a:endParaRPr lang="fr-FR"/>
          </a:p>
        </p:txBody>
      </p:sp>
    </p:spTree>
    <p:extLst>
      <p:ext uri="{BB962C8B-B14F-4D97-AF65-F5344CB8AC3E}">
        <p14:creationId xmlns:p14="http://schemas.microsoft.com/office/powerpoint/2010/main" val="61749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9E5EF-3300-20C1-B2CD-8AB35DBA124D}"/>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82E4CC-46BA-A378-5840-4F7B24EBDE6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1C98D9-B1AB-1B98-910B-50F0CB92D64C}"/>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E613BA-AF20-5D06-C51F-81D547DC488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FEED125-E2B9-DB95-FCD9-BC0810F72C33}"/>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B58B4BB-BF30-6BC9-7A88-A1ADB7B00CF5}"/>
              </a:ext>
            </a:extLst>
          </p:cNvPr>
          <p:cNvSpPr>
            <a:spLocks noGrp="1"/>
          </p:cNvSpPr>
          <p:nvPr>
            <p:ph type="dt" sz="half" idx="10"/>
          </p:nvPr>
        </p:nvSpPr>
        <p:spPr/>
        <p:txBody>
          <a:bodyPr/>
          <a:lstStyle/>
          <a:p>
            <a:fld id="{DDBE88D0-24E6-49CA-8F05-B1610FD699C4}" type="datetimeFigureOut">
              <a:rPr lang="fr-FR" smtClean="0"/>
              <a:t>30/05/2024</a:t>
            </a:fld>
            <a:endParaRPr lang="fr-FR"/>
          </a:p>
        </p:txBody>
      </p:sp>
      <p:sp>
        <p:nvSpPr>
          <p:cNvPr id="8" name="Espace réservé du pied de page 7">
            <a:extLst>
              <a:ext uri="{FF2B5EF4-FFF2-40B4-BE49-F238E27FC236}">
                <a16:creationId xmlns:a16="http://schemas.microsoft.com/office/drawing/2014/main" id="{82FD1EB4-FAB6-6D5F-A06C-FA6E01FE572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6B3103C-4489-1C75-CB9C-F3E7C9E51B5B}"/>
              </a:ext>
            </a:extLst>
          </p:cNvPr>
          <p:cNvSpPr>
            <a:spLocks noGrp="1"/>
          </p:cNvSpPr>
          <p:nvPr>
            <p:ph type="sldNum" sz="quarter" idx="12"/>
          </p:nvPr>
        </p:nvSpPr>
        <p:spPr/>
        <p:txBody>
          <a:bodyPr/>
          <a:lstStyle/>
          <a:p>
            <a:fld id="{2F13B381-19E7-4676-AB91-FFEB8516C56B}" type="slidenum">
              <a:rPr lang="fr-FR" smtClean="0"/>
              <a:t>‹N°›</a:t>
            </a:fld>
            <a:endParaRPr lang="fr-FR"/>
          </a:p>
        </p:txBody>
      </p:sp>
    </p:spTree>
    <p:extLst>
      <p:ext uri="{BB962C8B-B14F-4D97-AF65-F5344CB8AC3E}">
        <p14:creationId xmlns:p14="http://schemas.microsoft.com/office/powerpoint/2010/main" val="3821837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CD399-BDC4-D1B6-B4DC-6B3A70A538C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E624AEB-8F3C-35EA-98BB-35F826D50A69}"/>
              </a:ext>
            </a:extLst>
          </p:cNvPr>
          <p:cNvSpPr>
            <a:spLocks noGrp="1"/>
          </p:cNvSpPr>
          <p:nvPr>
            <p:ph type="dt" sz="half" idx="10"/>
          </p:nvPr>
        </p:nvSpPr>
        <p:spPr/>
        <p:txBody>
          <a:bodyPr/>
          <a:lstStyle/>
          <a:p>
            <a:fld id="{DDBE88D0-24E6-49CA-8F05-B1610FD699C4}" type="datetimeFigureOut">
              <a:rPr lang="fr-FR" smtClean="0"/>
              <a:t>30/05/2024</a:t>
            </a:fld>
            <a:endParaRPr lang="fr-FR"/>
          </a:p>
        </p:txBody>
      </p:sp>
      <p:sp>
        <p:nvSpPr>
          <p:cNvPr id="4" name="Espace réservé du pied de page 3">
            <a:extLst>
              <a:ext uri="{FF2B5EF4-FFF2-40B4-BE49-F238E27FC236}">
                <a16:creationId xmlns:a16="http://schemas.microsoft.com/office/drawing/2014/main" id="{4E1569AC-EDE5-5F5E-E4BA-5657A8BBD5E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6F7B54D-3DE2-FB34-A47D-D18011156FDD}"/>
              </a:ext>
            </a:extLst>
          </p:cNvPr>
          <p:cNvSpPr>
            <a:spLocks noGrp="1"/>
          </p:cNvSpPr>
          <p:nvPr>
            <p:ph type="sldNum" sz="quarter" idx="12"/>
          </p:nvPr>
        </p:nvSpPr>
        <p:spPr/>
        <p:txBody>
          <a:bodyPr/>
          <a:lstStyle/>
          <a:p>
            <a:fld id="{2F13B381-19E7-4676-AB91-FFEB8516C56B}" type="slidenum">
              <a:rPr lang="fr-FR" smtClean="0"/>
              <a:t>‹N°›</a:t>
            </a:fld>
            <a:endParaRPr lang="fr-FR"/>
          </a:p>
        </p:txBody>
      </p:sp>
    </p:spTree>
    <p:extLst>
      <p:ext uri="{BB962C8B-B14F-4D97-AF65-F5344CB8AC3E}">
        <p14:creationId xmlns:p14="http://schemas.microsoft.com/office/powerpoint/2010/main" val="494968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23C921-208A-874C-A32A-933CDDE04F2E}"/>
              </a:ext>
            </a:extLst>
          </p:cNvPr>
          <p:cNvSpPr>
            <a:spLocks noGrp="1"/>
          </p:cNvSpPr>
          <p:nvPr>
            <p:ph type="dt" sz="half" idx="10"/>
          </p:nvPr>
        </p:nvSpPr>
        <p:spPr/>
        <p:txBody>
          <a:bodyPr/>
          <a:lstStyle/>
          <a:p>
            <a:fld id="{DDBE88D0-24E6-49CA-8F05-B1610FD699C4}" type="datetimeFigureOut">
              <a:rPr lang="fr-FR" smtClean="0"/>
              <a:t>30/05/2024</a:t>
            </a:fld>
            <a:endParaRPr lang="fr-FR"/>
          </a:p>
        </p:txBody>
      </p:sp>
      <p:sp>
        <p:nvSpPr>
          <p:cNvPr id="3" name="Espace réservé du pied de page 2">
            <a:extLst>
              <a:ext uri="{FF2B5EF4-FFF2-40B4-BE49-F238E27FC236}">
                <a16:creationId xmlns:a16="http://schemas.microsoft.com/office/drawing/2014/main" id="{72A08DA6-605C-F064-6958-BBA13B9813E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C4ED113-B267-BD3F-7927-FF0C09F868B3}"/>
              </a:ext>
            </a:extLst>
          </p:cNvPr>
          <p:cNvSpPr>
            <a:spLocks noGrp="1"/>
          </p:cNvSpPr>
          <p:nvPr>
            <p:ph type="sldNum" sz="quarter" idx="12"/>
          </p:nvPr>
        </p:nvSpPr>
        <p:spPr/>
        <p:txBody>
          <a:bodyPr/>
          <a:lstStyle/>
          <a:p>
            <a:fld id="{2F13B381-19E7-4676-AB91-FFEB8516C56B}" type="slidenum">
              <a:rPr lang="fr-FR" smtClean="0"/>
              <a:t>‹N°›</a:t>
            </a:fld>
            <a:endParaRPr lang="fr-FR"/>
          </a:p>
        </p:txBody>
      </p:sp>
    </p:spTree>
    <p:extLst>
      <p:ext uri="{BB962C8B-B14F-4D97-AF65-F5344CB8AC3E}">
        <p14:creationId xmlns:p14="http://schemas.microsoft.com/office/powerpoint/2010/main" val="3923395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15453-BC52-82BD-44DC-3BFD7EA7235E}"/>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5C4BE2E-2665-4FFE-D49B-381F2CBE4B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8A7974B-F0C5-BF9D-6413-1911A68563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87A1B6-8666-4EF2-79D3-F5C37897A3B3}"/>
              </a:ext>
            </a:extLst>
          </p:cNvPr>
          <p:cNvSpPr>
            <a:spLocks noGrp="1"/>
          </p:cNvSpPr>
          <p:nvPr>
            <p:ph type="dt" sz="half" idx="10"/>
          </p:nvPr>
        </p:nvSpPr>
        <p:spPr/>
        <p:txBody>
          <a:bodyPr/>
          <a:lstStyle/>
          <a:p>
            <a:fld id="{DDBE88D0-24E6-49CA-8F05-B1610FD699C4}" type="datetimeFigureOut">
              <a:rPr lang="fr-FR" smtClean="0"/>
              <a:t>30/05/2024</a:t>
            </a:fld>
            <a:endParaRPr lang="fr-FR"/>
          </a:p>
        </p:txBody>
      </p:sp>
      <p:sp>
        <p:nvSpPr>
          <p:cNvPr id="6" name="Espace réservé du pied de page 5">
            <a:extLst>
              <a:ext uri="{FF2B5EF4-FFF2-40B4-BE49-F238E27FC236}">
                <a16:creationId xmlns:a16="http://schemas.microsoft.com/office/drawing/2014/main" id="{8E5E167B-DC23-BFC5-79EF-E0700DEDBC6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D0FA7B-5F45-83A9-4DC5-5E09D815444E}"/>
              </a:ext>
            </a:extLst>
          </p:cNvPr>
          <p:cNvSpPr>
            <a:spLocks noGrp="1"/>
          </p:cNvSpPr>
          <p:nvPr>
            <p:ph type="sldNum" sz="quarter" idx="12"/>
          </p:nvPr>
        </p:nvSpPr>
        <p:spPr/>
        <p:txBody>
          <a:bodyPr/>
          <a:lstStyle/>
          <a:p>
            <a:fld id="{2F13B381-19E7-4676-AB91-FFEB8516C56B}" type="slidenum">
              <a:rPr lang="fr-FR" smtClean="0"/>
              <a:t>‹N°›</a:t>
            </a:fld>
            <a:endParaRPr lang="fr-FR"/>
          </a:p>
        </p:txBody>
      </p:sp>
    </p:spTree>
    <p:extLst>
      <p:ext uri="{BB962C8B-B14F-4D97-AF65-F5344CB8AC3E}">
        <p14:creationId xmlns:p14="http://schemas.microsoft.com/office/powerpoint/2010/main" val="3553175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53DFE-3E1A-E181-8E1F-95F485A7777D}"/>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8C5AE17-2891-72DE-9348-D7A210708B7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810BEE9-59AE-0B94-8220-5688DCFAE8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D8A082-9B8C-3CC9-BE7F-A10990082851}"/>
              </a:ext>
            </a:extLst>
          </p:cNvPr>
          <p:cNvSpPr>
            <a:spLocks noGrp="1"/>
          </p:cNvSpPr>
          <p:nvPr>
            <p:ph type="dt" sz="half" idx="10"/>
          </p:nvPr>
        </p:nvSpPr>
        <p:spPr/>
        <p:txBody>
          <a:bodyPr/>
          <a:lstStyle/>
          <a:p>
            <a:fld id="{DDBE88D0-24E6-49CA-8F05-B1610FD699C4}" type="datetimeFigureOut">
              <a:rPr lang="fr-FR" smtClean="0"/>
              <a:t>30/05/2024</a:t>
            </a:fld>
            <a:endParaRPr lang="fr-FR"/>
          </a:p>
        </p:txBody>
      </p:sp>
      <p:sp>
        <p:nvSpPr>
          <p:cNvPr id="6" name="Espace réservé du pied de page 5">
            <a:extLst>
              <a:ext uri="{FF2B5EF4-FFF2-40B4-BE49-F238E27FC236}">
                <a16:creationId xmlns:a16="http://schemas.microsoft.com/office/drawing/2014/main" id="{7EE158BF-F704-04BC-7167-45CA0B9B1D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6A2FB56-E082-9583-5049-B3EBECE62F06}"/>
              </a:ext>
            </a:extLst>
          </p:cNvPr>
          <p:cNvSpPr>
            <a:spLocks noGrp="1"/>
          </p:cNvSpPr>
          <p:nvPr>
            <p:ph type="sldNum" sz="quarter" idx="12"/>
          </p:nvPr>
        </p:nvSpPr>
        <p:spPr/>
        <p:txBody>
          <a:bodyPr/>
          <a:lstStyle/>
          <a:p>
            <a:fld id="{2F13B381-19E7-4676-AB91-FFEB8516C56B}" type="slidenum">
              <a:rPr lang="fr-FR" smtClean="0"/>
              <a:t>‹N°›</a:t>
            </a:fld>
            <a:endParaRPr lang="fr-FR"/>
          </a:p>
        </p:txBody>
      </p:sp>
    </p:spTree>
    <p:extLst>
      <p:ext uri="{BB962C8B-B14F-4D97-AF65-F5344CB8AC3E}">
        <p14:creationId xmlns:p14="http://schemas.microsoft.com/office/powerpoint/2010/main" val="255425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BF53E-4C6B-88E3-6C35-050ED0D986A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7CB6204-F184-B256-EB51-7D73AF0346C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C15611-2C24-D83F-8E01-E10B9A6D0334}"/>
              </a:ext>
            </a:extLst>
          </p:cNvPr>
          <p:cNvSpPr>
            <a:spLocks noGrp="1"/>
          </p:cNvSpPr>
          <p:nvPr>
            <p:ph type="dt" sz="half" idx="10"/>
          </p:nvPr>
        </p:nvSpPr>
        <p:spPr/>
        <p:txBody>
          <a:bodyPr/>
          <a:lstStyle/>
          <a:p>
            <a:fld id="{DDBE88D0-24E6-49CA-8F05-B1610FD699C4}" type="datetimeFigureOut">
              <a:rPr lang="fr-FR" smtClean="0"/>
              <a:t>30/05/2024</a:t>
            </a:fld>
            <a:endParaRPr lang="fr-FR"/>
          </a:p>
        </p:txBody>
      </p:sp>
      <p:sp>
        <p:nvSpPr>
          <p:cNvPr id="5" name="Espace réservé du pied de page 4">
            <a:extLst>
              <a:ext uri="{FF2B5EF4-FFF2-40B4-BE49-F238E27FC236}">
                <a16:creationId xmlns:a16="http://schemas.microsoft.com/office/drawing/2014/main" id="{518DCF20-4958-A676-971B-5F9791F827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28B484-18C7-A8CD-558D-A1D815A9439A}"/>
              </a:ext>
            </a:extLst>
          </p:cNvPr>
          <p:cNvSpPr>
            <a:spLocks noGrp="1"/>
          </p:cNvSpPr>
          <p:nvPr>
            <p:ph type="sldNum" sz="quarter" idx="12"/>
          </p:nvPr>
        </p:nvSpPr>
        <p:spPr/>
        <p:txBody>
          <a:bodyPr/>
          <a:lstStyle/>
          <a:p>
            <a:fld id="{2F13B381-19E7-4676-AB91-FFEB8516C56B}" type="slidenum">
              <a:rPr lang="fr-FR" smtClean="0"/>
              <a:t>‹N°›</a:t>
            </a:fld>
            <a:endParaRPr lang="fr-FR"/>
          </a:p>
        </p:txBody>
      </p:sp>
    </p:spTree>
    <p:extLst>
      <p:ext uri="{BB962C8B-B14F-4D97-AF65-F5344CB8AC3E}">
        <p14:creationId xmlns:p14="http://schemas.microsoft.com/office/powerpoint/2010/main" val="2200588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C3D29C-7222-D068-A307-56B5D9A76804}"/>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CFC11F6-4AEF-5521-8ED2-434A5F2B5F12}"/>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660C25-69EB-F2E3-0503-EA923C33AB75}"/>
              </a:ext>
            </a:extLst>
          </p:cNvPr>
          <p:cNvSpPr>
            <a:spLocks noGrp="1"/>
          </p:cNvSpPr>
          <p:nvPr>
            <p:ph type="dt" sz="half" idx="10"/>
          </p:nvPr>
        </p:nvSpPr>
        <p:spPr/>
        <p:txBody>
          <a:bodyPr/>
          <a:lstStyle/>
          <a:p>
            <a:fld id="{DDBE88D0-24E6-49CA-8F05-B1610FD699C4}" type="datetimeFigureOut">
              <a:rPr lang="fr-FR" smtClean="0"/>
              <a:t>30/05/2024</a:t>
            </a:fld>
            <a:endParaRPr lang="fr-FR"/>
          </a:p>
        </p:txBody>
      </p:sp>
      <p:sp>
        <p:nvSpPr>
          <p:cNvPr id="5" name="Espace réservé du pied de page 4">
            <a:extLst>
              <a:ext uri="{FF2B5EF4-FFF2-40B4-BE49-F238E27FC236}">
                <a16:creationId xmlns:a16="http://schemas.microsoft.com/office/drawing/2014/main" id="{0841C869-2C80-22A3-E2C4-888F29B870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5B526C-9F91-D36C-FBAD-7C1BFB8DC2F2}"/>
              </a:ext>
            </a:extLst>
          </p:cNvPr>
          <p:cNvSpPr>
            <a:spLocks noGrp="1"/>
          </p:cNvSpPr>
          <p:nvPr>
            <p:ph type="sldNum" sz="quarter" idx="12"/>
          </p:nvPr>
        </p:nvSpPr>
        <p:spPr/>
        <p:txBody>
          <a:bodyPr/>
          <a:lstStyle/>
          <a:p>
            <a:fld id="{2F13B381-19E7-4676-AB91-FFEB8516C56B}" type="slidenum">
              <a:rPr lang="fr-FR" smtClean="0"/>
              <a:t>‹N°›</a:t>
            </a:fld>
            <a:endParaRPr lang="fr-FR"/>
          </a:p>
        </p:txBody>
      </p:sp>
    </p:spTree>
    <p:extLst>
      <p:ext uri="{BB962C8B-B14F-4D97-AF65-F5344CB8AC3E}">
        <p14:creationId xmlns:p14="http://schemas.microsoft.com/office/powerpoint/2010/main" val="1171387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316B7-1532-00EE-DFDD-003F5559C220}"/>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64AF90-855D-5689-BDC6-2AA27ACB565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4D34D3B-1DA8-B7B2-7C9C-5DE45808259B}"/>
              </a:ext>
            </a:extLst>
          </p:cNvPr>
          <p:cNvSpPr>
            <a:spLocks noGrp="1"/>
          </p:cNvSpPr>
          <p:nvPr>
            <p:ph type="dt" sz="half" idx="10"/>
          </p:nvPr>
        </p:nvSpPr>
        <p:spPr/>
        <p:txBody>
          <a:bodyPr/>
          <a:lstStyle/>
          <a:p>
            <a:fld id="{5B9C2620-E8F3-4370-ABF8-438EA02BEF6B}" type="datetimeFigureOut">
              <a:rPr lang="fr-FR" smtClean="0"/>
              <a:t>30/05/2024</a:t>
            </a:fld>
            <a:endParaRPr lang="fr-FR"/>
          </a:p>
        </p:txBody>
      </p:sp>
      <p:sp>
        <p:nvSpPr>
          <p:cNvPr id="5" name="Espace réservé du pied de page 4">
            <a:extLst>
              <a:ext uri="{FF2B5EF4-FFF2-40B4-BE49-F238E27FC236}">
                <a16:creationId xmlns:a16="http://schemas.microsoft.com/office/drawing/2014/main" id="{68F561E4-61DD-8613-A6EA-B70618F9F4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22DCB2-1552-A238-2121-50F9BCA9C00C}"/>
              </a:ext>
            </a:extLst>
          </p:cNvPr>
          <p:cNvSpPr>
            <a:spLocks noGrp="1"/>
          </p:cNvSpPr>
          <p:nvPr>
            <p:ph type="sldNum" sz="quarter" idx="12"/>
          </p:nvPr>
        </p:nvSpPr>
        <p:spPr/>
        <p:txBody>
          <a:bodyPr/>
          <a:lstStyle/>
          <a:p>
            <a:fld id="{F66610CD-94A2-4F1B-8D17-FDEF77A6DB38}" type="slidenum">
              <a:rPr lang="fr-FR" smtClean="0"/>
              <a:t>‹N°›</a:t>
            </a:fld>
            <a:endParaRPr lang="fr-FR"/>
          </a:p>
        </p:txBody>
      </p:sp>
    </p:spTree>
    <p:extLst>
      <p:ext uri="{BB962C8B-B14F-4D97-AF65-F5344CB8AC3E}">
        <p14:creationId xmlns:p14="http://schemas.microsoft.com/office/powerpoint/2010/main" val="67207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6FB7F-E49B-79A0-708A-F51579B93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71B783E-4276-8ADF-B7E4-9355F5409D4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5DDE93-A78E-1A15-2C72-D78D8B1D6B49}"/>
              </a:ext>
            </a:extLst>
          </p:cNvPr>
          <p:cNvSpPr>
            <a:spLocks noGrp="1"/>
          </p:cNvSpPr>
          <p:nvPr>
            <p:ph type="dt" sz="half" idx="10"/>
          </p:nvPr>
        </p:nvSpPr>
        <p:spPr/>
        <p:txBody>
          <a:bodyPr/>
          <a:lstStyle/>
          <a:p>
            <a:fld id="{5B9C2620-E8F3-4370-ABF8-438EA02BEF6B}" type="datetimeFigureOut">
              <a:rPr lang="fr-FR" smtClean="0"/>
              <a:t>30/05/2024</a:t>
            </a:fld>
            <a:endParaRPr lang="fr-FR"/>
          </a:p>
        </p:txBody>
      </p:sp>
      <p:sp>
        <p:nvSpPr>
          <p:cNvPr id="5" name="Espace réservé du pied de page 4">
            <a:extLst>
              <a:ext uri="{FF2B5EF4-FFF2-40B4-BE49-F238E27FC236}">
                <a16:creationId xmlns:a16="http://schemas.microsoft.com/office/drawing/2014/main" id="{65919B9E-C249-7B16-2209-BC1D098646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4DE9BE-1132-E6C1-85EC-C529E8CB73E6}"/>
              </a:ext>
            </a:extLst>
          </p:cNvPr>
          <p:cNvSpPr>
            <a:spLocks noGrp="1"/>
          </p:cNvSpPr>
          <p:nvPr>
            <p:ph type="sldNum" sz="quarter" idx="12"/>
          </p:nvPr>
        </p:nvSpPr>
        <p:spPr/>
        <p:txBody>
          <a:bodyPr/>
          <a:lstStyle/>
          <a:p>
            <a:fld id="{F66610CD-94A2-4F1B-8D17-FDEF77A6DB38}" type="slidenum">
              <a:rPr lang="fr-FR" smtClean="0"/>
              <a:t>‹N°›</a:t>
            </a:fld>
            <a:endParaRPr lang="fr-FR"/>
          </a:p>
        </p:txBody>
      </p:sp>
    </p:spTree>
    <p:extLst>
      <p:ext uri="{BB962C8B-B14F-4D97-AF65-F5344CB8AC3E}">
        <p14:creationId xmlns:p14="http://schemas.microsoft.com/office/powerpoint/2010/main" val="288218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fr-FR"/>
              <a:t>Modifiez le style du titre</a:t>
            </a:r>
            <a:endParaRPr lang="en-US" dirty="0"/>
          </a:p>
        </p:txBody>
      </p:sp>
      <p:sp>
        <p:nvSpPr>
          <p:cNvPr id="3" name="Content Placeholder 2"/>
          <p:cNvSpPr>
            <a:spLocks noGrp="1"/>
          </p:cNvSpPr>
          <p:nvPr>
            <p:ph idx="1"/>
          </p:nvPr>
        </p:nvSpPr>
        <p:spPr/>
        <p:txBody>
          <a:bodyPr/>
          <a:lstStyle>
            <a:lvl1pPr marL="180975" indent="-180975">
              <a:tabLst>
                <a:tab pos="180975" algn="l"/>
              </a:tabLst>
              <a:defRPr/>
            </a:lvl1pPr>
            <a:lvl2pPr marL="536575" indent="-336550">
              <a:defRPr/>
            </a:lvl2pPr>
            <a:lvl3pPr marL="804863" indent="-182563">
              <a:defRPr/>
            </a:lvl3pPr>
            <a:lvl4pPr marL="1074738" indent="-174625">
              <a:tabLst>
                <a:tab pos="1074738" algn="l"/>
              </a:tabLst>
              <a:defRPr/>
            </a:lvl4pPr>
            <a:lvl5pPr marL="1343025" indent="-182563">
              <a:tabLst>
                <a:tab pos="1343025" algn="l"/>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37012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FE4EE-AE7F-0EF9-00B4-7A8CCD2AC228}"/>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45B550-FDD4-8B9E-75F7-253BBE39063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1A6F745-3395-62EB-1D28-3FD312B55654}"/>
              </a:ext>
            </a:extLst>
          </p:cNvPr>
          <p:cNvSpPr>
            <a:spLocks noGrp="1"/>
          </p:cNvSpPr>
          <p:nvPr>
            <p:ph type="dt" sz="half" idx="10"/>
          </p:nvPr>
        </p:nvSpPr>
        <p:spPr/>
        <p:txBody>
          <a:bodyPr/>
          <a:lstStyle/>
          <a:p>
            <a:fld id="{5B9C2620-E8F3-4370-ABF8-438EA02BEF6B}" type="datetimeFigureOut">
              <a:rPr lang="fr-FR" smtClean="0"/>
              <a:t>30/05/2024</a:t>
            </a:fld>
            <a:endParaRPr lang="fr-FR"/>
          </a:p>
        </p:txBody>
      </p:sp>
      <p:sp>
        <p:nvSpPr>
          <p:cNvPr id="5" name="Espace réservé du pied de page 4">
            <a:extLst>
              <a:ext uri="{FF2B5EF4-FFF2-40B4-BE49-F238E27FC236}">
                <a16:creationId xmlns:a16="http://schemas.microsoft.com/office/drawing/2014/main" id="{D5097671-D411-7855-A017-E9796AE566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BDE0C7-6798-55C2-E0AA-F9A9B033F719}"/>
              </a:ext>
            </a:extLst>
          </p:cNvPr>
          <p:cNvSpPr>
            <a:spLocks noGrp="1"/>
          </p:cNvSpPr>
          <p:nvPr>
            <p:ph type="sldNum" sz="quarter" idx="12"/>
          </p:nvPr>
        </p:nvSpPr>
        <p:spPr/>
        <p:txBody>
          <a:bodyPr/>
          <a:lstStyle/>
          <a:p>
            <a:fld id="{F66610CD-94A2-4F1B-8D17-FDEF77A6DB38}" type="slidenum">
              <a:rPr lang="fr-FR" smtClean="0"/>
              <a:t>‹N°›</a:t>
            </a:fld>
            <a:endParaRPr lang="fr-FR"/>
          </a:p>
        </p:txBody>
      </p:sp>
    </p:spTree>
    <p:extLst>
      <p:ext uri="{BB962C8B-B14F-4D97-AF65-F5344CB8AC3E}">
        <p14:creationId xmlns:p14="http://schemas.microsoft.com/office/powerpoint/2010/main" val="2537077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C63968-C62E-532B-3EA2-1B9306B03C5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A07DEA-DC13-D99F-EF6C-F9728E0BDF23}"/>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9BD7ED2-FB5E-7E05-D1EF-8EE99452352E}"/>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ABD7555-EC7B-B216-B58A-7177833BEFB5}"/>
              </a:ext>
            </a:extLst>
          </p:cNvPr>
          <p:cNvSpPr>
            <a:spLocks noGrp="1"/>
          </p:cNvSpPr>
          <p:nvPr>
            <p:ph type="dt" sz="half" idx="10"/>
          </p:nvPr>
        </p:nvSpPr>
        <p:spPr/>
        <p:txBody>
          <a:bodyPr/>
          <a:lstStyle/>
          <a:p>
            <a:fld id="{5B9C2620-E8F3-4370-ABF8-438EA02BEF6B}" type="datetimeFigureOut">
              <a:rPr lang="fr-FR" smtClean="0"/>
              <a:t>30/05/2024</a:t>
            </a:fld>
            <a:endParaRPr lang="fr-FR"/>
          </a:p>
        </p:txBody>
      </p:sp>
      <p:sp>
        <p:nvSpPr>
          <p:cNvPr id="6" name="Espace réservé du pied de page 5">
            <a:extLst>
              <a:ext uri="{FF2B5EF4-FFF2-40B4-BE49-F238E27FC236}">
                <a16:creationId xmlns:a16="http://schemas.microsoft.com/office/drawing/2014/main" id="{C356AAB3-2819-CE9B-A83F-4DD39F0D51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E919788-5121-1486-EA72-E5DB269F0FA1}"/>
              </a:ext>
            </a:extLst>
          </p:cNvPr>
          <p:cNvSpPr>
            <a:spLocks noGrp="1"/>
          </p:cNvSpPr>
          <p:nvPr>
            <p:ph type="sldNum" sz="quarter" idx="12"/>
          </p:nvPr>
        </p:nvSpPr>
        <p:spPr/>
        <p:txBody>
          <a:bodyPr/>
          <a:lstStyle/>
          <a:p>
            <a:fld id="{F66610CD-94A2-4F1B-8D17-FDEF77A6DB38}" type="slidenum">
              <a:rPr lang="fr-FR" smtClean="0"/>
              <a:t>‹N°›</a:t>
            </a:fld>
            <a:endParaRPr lang="fr-FR"/>
          </a:p>
        </p:txBody>
      </p:sp>
    </p:spTree>
    <p:extLst>
      <p:ext uri="{BB962C8B-B14F-4D97-AF65-F5344CB8AC3E}">
        <p14:creationId xmlns:p14="http://schemas.microsoft.com/office/powerpoint/2010/main" val="2346994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4247A9-E35C-DE92-74F1-87A2A3EA1660}"/>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4792111-47BA-1F10-0B21-5894AE48366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0FA083-8185-2008-2213-E3C3777B56B8}"/>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8F4E1C9-603D-14BA-114E-48F8ADE4B96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BA0654-54C6-3296-B7D9-5D071F34F26E}"/>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BE2B4A3-9B70-38F0-C35A-BDF23B965B11}"/>
              </a:ext>
            </a:extLst>
          </p:cNvPr>
          <p:cNvSpPr>
            <a:spLocks noGrp="1"/>
          </p:cNvSpPr>
          <p:nvPr>
            <p:ph type="dt" sz="half" idx="10"/>
          </p:nvPr>
        </p:nvSpPr>
        <p:spPr/>
        <p:txBody>
          <a:bodyPr/>
          <a:lstStyle/>
          <a:p>
            <a:fld id="{5B9C2620-E8F3-4370-ABF8-438EA02BEF6B}" type="datetimeFigureOut">
              <a:rPr lang="fr-FR" smtClean="0"/>
              <a:t>30/05/2024</a:t>
            </a:fld>
            <a:endParaRPr lang="fr-FR"/>
          </a:p>
        </p:txBody>
      </p:sp>
      <p:sp>
        <p:nvSpPr>
          <p:cNvPr id="8" name="Espace réservé du pied de page 7">
            <a:extLst>
              <a:ext uri="{FF2B5EF4-FFF2-40B4-BE49-F238E27FC236}">
                <a16:creationId xmlns:a16="http://schemas.microsoft.com/office/drawing/2014/main" id="{D159CCD2-3E2E-CB2A-74BE-A9315888EF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D8FFDB-4C88-8C5D-64F1-E97047DA76AF}"/>
              </a:ext>
            </a:extLst>
          </p:cNvPr>
          <p:cNvSpPr>
            <a:spLocks noGrp="1"/>
          </p:cNvSpPr>
          <p:nvPr>
            <p:ph type="sldNum" sz="quarter" idx="12"/>
          </p:nvPr>
        </p:nvSpPr>
        <p:spPr/>
        <p:txBody>
          <a:bodyPr/>
          <a:lstStyle/>
          <a:p>
            <a:fld id="{F66610CD-94A2-4F1B-8D17-FDEF77A6DB38}" type="slidenum">
              <a:rPr lang="fr-FR" smtClean="0"/>
              <a:t>‹N°›</a:t>
            </a:fld>
            <a:endParaRPr lang="fr-FR"/>
          </a:p>
        </p:txBody>
      </p:sp>
    </p:spTree>
    <p:extLst>
      <p:ext uri="{BB962C8B-B14F-4D97-AF65-F5344CB8AC3E}">
        <p14:creationId xmlns:p14="http://schemas.microsoft.com/office/powerpoint/2010/main" val="585352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57131-0157-B854-2176-7E97ED6F1B1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AC79A42-795D-7B0C-7F06-083F274E7573}"/>
              </a:ext>
            </a:extLst>
          </p:cNvPr>
          <p:cNvSpPr>
            <a:spLocks noGrp="1"/>
          </p:cNvSpPr>
          <p:nvPr>
            <p:ph type="dt" sz="half" idx="10"/>
          </p:nvPr>
        </p:nvSpPr>
        <p:spPr/>
        <p:txBody>
          <a:bodyPr/>
          <a:lstStyle/>
          <a:p>
            <a:fld id="{5B9C2620-E8F3-4370-ABF8-438EA02BEF6B}" type="datetimeFigureOut">
              <a:rPr lang="fr-FR" smtClean="0"/>
              <a:t>30/05/2024</a:t>
            </a:fld>
            <a:endParaRPr lang="fr-FR"/>
          </a:p>
        </p:txBody>
      </p:sp>
      <p:sp>
        <p:nvSpPr>
          <p:cNvPr id="4" name="Espace réservé du pied de page 3">
            <a:extLst>
              <a:ext uri="{FF2B5EF4-FFF2-40B4-BE49-F238E27FC236}">
                <a16:creationId xmlns:a16="http://schemas.microsoft.com/office/drawing/2014/main" id="{8E91272B-5051-3436-A420-0C262C4E6CE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9B5143A-F749-FF08-88EC-2920B9C8887B}"/>
              </a:ext>
            </a:extLst>
          </p:cNvPr>
          <p:cNvSpPr>
            <a:spLocks noGrp="1"/>
          </p:cNvSpPr>
          <p:nvPr>
            <p:ph type="sldNum" sz="quarter" idx="12"/>
          </p:nvPr>
        </p:nvSpPr>
        <p:spPr/>
        <p:txBody>
          <a:bodyPr/>
          <a:lstStyle/>
          <a:p>
            <a:fld id="{F66610CD-94A2-4F1B-8D17-FDEF77A6DB38}" type="slidenum">
              <a:rPr lang="fr-FR" smtClean="0"/>
              <a:t>‹N°›</a:t>
            </a:fld>
            <a:endParaRPr lang="fr-FR"/>
          </a:p>
        </p:txBody>
      </p:sp>
    </p:spTree>
    <p:extLst>
      <p:ext uri="{BB962C8B-B14F-4D97-AF65-F5344CB8AC3E}">
        <p14:creationId xmlns:p14="http://schemas.microsoft.com/office/powerpoint/2010/main" val="1071152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5866291-0915-6C63-A856-18A35FA36699}"/>
              </a:ext>
            </a:extLst>
          </p:cNvPr>
          <p:cNvSpPr>
            <a:spLocks noGrp="1"/>
          </p:cNvSpPr>
          <p:nvPr>
            <p:ph type="dt" sz="half" idx="10"/>
          </p:nvPr>
        </p:nvSpPr>
        <p:spPr/>
        <p:txBody>
          <a:bodyPr/>
          <a:lstStyle/>
          <a:p>
            <a:fld id="{5B9C2620-E8F3-4370-ABF8-438EA02BEF6B}" type="datetimeFigureOut">
              <a:rPr lang="fr-FR" smtClean="0"/>
              <a:t>30/05/2024</a:t>
            </a:fld>
            <a:endParaRPr lang="fr-FR"/>
          </a:p>
        </p:txBody>
      </p:sp>
      <p:sp>
        <p:nvSpPr>
          <p:cNvPr id="3" name="Espace réservé du pied de page 2">
            <a:extLst>
              <a:ext uri="{FF2B5EF4-FFF2-40B4-BE49-F238E27FC236}">
                <a16:creationId xmlns:a16="http://schemas.microsoft.com/office/drawing/2014/main" id="{2A1F096E-E82B-B33E-23C3-2A7C5311740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BF342AC-BA72-E736-388F-C54BE3D2B9DB}"/>
              </a:ext>
            </a:extLst>
          </p:cNvPr>
          <p:cNvSpPr>
            <a:spLocks noGrp="1"/>
          </p:cNvSpPr>
          <p:nvPr>
            <p:ph type="sldNum" sz="quarter" idx="12"/>
          </p:nvPr>
        </p:nvSpPr>
        <p:spPr/>
        <p:txBody>
          <a:bodyPr/>
          <a:lstStyle/>
          <a:p>
            <a:fld id="{F66610CD-94A2-4F1B-8D17-FDEF77A6DB38}" type="slidenum">
              <a:rPr lang="fr-FR" smtClean="0"/>
              <a:t>‹N°›</a:t>
            </a:fld>
            <a:endParaRPr lang="fr-FR"/>
          </a:p>
        </p:txBody>
      </p:sp>
    </p:spTree>
    <p:extLst>
      <p:ext uri="{BB962C8B-B14F-4D97-AF65-F5344CB8AC3E}">
        <p14:creationId xmlns:p14="http://schemas.microsoft.com/office/powerpoint/2010/main" val="268921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25FAAA-808D-AFEA-B819-F067B3622E88}"/>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4559FCD-3911-BB22-C305-15C046ADBE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0220279-89B1-3285-0468-BCD698AFFF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3F4AEFD-201D-D1FF-B911-64CAC23066C5}"/>
              </a:ext>
            </a:extLst>
          </p:cNvPr>
          <p:cNvSpPr>
            <a:spLocks noGrp="1"/>
          </p:cNvSpPr>
          <p:nvPr>
            <p:ph type="dt" sz="half" idx="10"/>
          </p:nvPr>
        </p:nvSpPr>
        <p:spPr/>
        <p:txBody>
          <a:bodyPr/>
          <a:lstStyle/>
          <a:p>
            <a:fld id="{5B9C2620-E8F3-4370-ABF8-438EA02BEF6B}" type="datetimeFigureOut">
              <a:rPr lang="fr-FR" smtClean="0"/>
              <a:t>30/05/2024</a:t>
            </a:fld>
            <a:endParaRPr lang="fr-FR"/>
          </a:p>
        </p:txBody>
      </p:sp>
      <p:sp>
        <p:nvSpPr>
          <p:cNvPr id="6" name="Espace réservé du pied de page 5">
            <a:extLst>
              <a:ext uri="{FF2B5EF4-FFF2-40B4-BE49-F238E27FC236}">
                <a16:creationId xmlns:a16="http://schemas.microsoft.com/office/drawing/2014/main" id="{6E5FC7EB-8868-59D8-3DCD-E63E6335F5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0BA583D-C690-AFE6-6D52-28F8899E9380}"/>
              </a:ext>
            </a:extLst>
          </p:cNvPr>
          <p:cNvSpPr>
            <a:spLocks noGrp="1"/>
          </p:cNvSpPr>
          <p:nvPr>
            <p:ph type="sldNum" sz="quarter" idx="12"/>
          </p:nvPr>
        </p:nvSpPr>
        <p:spPr/>
        <p:txBody>
          <a:bodyPr/>
          <a:lstStyle/>
          <a:p>
            <a:fld id="{F66610CD-94A2-4F1B-8D17-FDEF77A6DB38}" type="slidenum">
              <a:rPr lang="fr-FR" smtClean="0"/>
              <a:t>‹N°›</a:t>
            </a:fld>
            <a:endParaRPr lang="fr-FR"/>
          </a:p>
        </p:txBody>
      </p:sp>
    </p:spTree>
    <p:extLst>
      <p:ext uri="{BB962C8B-B14F-4D97-AF65-F5344CB8AC3E}">
        <p14:creationId xmlns:p14="http://schemas.microsoft.com/office/powerpoint/2010/main" val="1308220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B27B7-D3B5-3148-2813-EDB89678A7BB}"/>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EB36BE0-2F8B-3151-0E71-BA853B25527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F573597-36B4-65E4-6909-41F4E13B9C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A09811-D192-E9C9-B974-9A0783FF8E84}"/>
              </a:ext>
            </a:extLst>
          </p:cNvPr>
          <p:cNvSpPr>
            <a:spLocks noGrp="1"/>
          </p:cNvSpPr>
          <p:nvPr>
            <p:ph type="dt" sz="half" idx="10"/>
          </p:nvPr>
        </p:nvSpPr>
        <p:spPr/>
        <p:txBody>
          <a:bodyPr/>
          <a:lstStyle/>
          <a:p>
            <a:fld id="{5B9C2620-E8F3-4370-ABF8-438EA02BEF6B}" type="datetimeFigureOut">
              <a:rPr lang="fr-FR" smtClean="0"/>
              <a:t>30/05/2024</a:t>
            </a:fld>
            <a:endParaRPr lang="fr-FR"/>
          </a:p>
        </p:txBody>
      </p:sp>
      <p:sp>
        <p:nvSpPr>
          <p:cNvPr id="6" name="Espace réservé du pied de page 5">
            <a:extLst>
              <a:ext uri="{FF2B5EF4-FFF2-40B4-BE49-F238E27FC236}">
                <a16:creationId xmlns:a16="http://schemas.microsoft.com/office/drawing/2014/main" id="{2F0093A7-7654-70E4-A3AC-804C8F529E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BC6F8C3-B323-8B47-C03B-D3D8A2CCAECA}"/>
              </a:ext>
            </a:extLst>
          </p:cNvPr>
          <p:cNvSpPr>
            <a:spLocks noGrp="1"/>
          </p:cNvSpPr>
          <p:nvPr>
            <p:ph type="sldNum" sz="quarter" idx="12"/>
          </p:nvPr>
        </p:nvSpPr>
        <p:spPr/>
        <p:txBody>
          <a:bodyPr/>
          <a:lstStyle/>
          <a:p>
            <a:fld id="{F66610CD-94A2-4F1B-8D17-FDEF77A6DB38}" type="slidenum">
              <a:rPr lang="fr-FR" smtClean="0"/>
              <a:t>‹N°›</a:t>
            </a:fld>
            <a:endParaRPr lang="fr-FR"/>
          </a:p>
        </p:txBody>
      </p:sp>
    </p:spTree>
    <p:extLst>
      <p:ext uri="{BB962C8B-B14F-4D97-AF65-F5344CB8AC3E}">
        <p14:creationId xmlns:p14="http://schemas.microsoft.com/office/powerpoint/2010/main" val="3248147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6E5842-96EA-B887-8092-DC863733B52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4032B1D-1739-2EAF-12E1-9D2E9F0909F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E2CD6F-B704-E76D-4C7B-4752E88E1074}"/>
              </a:ext>
            </a:extLst>
          </p:cNvPr>
          <p:cNvSpPr>
            <a:spLocks noGrp="1"/>
          </p:cNvSpPr>
          <p:nvPr>
            <p:ph type="dt" sz="half" idx="10"/>
          </p:nvPr>
        </p:nvSpPr>
        <p:spPr/>
        <p:txBody>
          <a:bodyPr/>
          <a:lstStyle/>
          <a:p>
            <a:fld id="{5B9C2620-E8F3-4370-ABF8-438EA02BEF6B}" type="datetimeFigureOut">
              <a:rPr lang="fr-FR" smtClean="0"/>
              <a:t>30/05/2024</a:t>
            </a:fld>
            <a:endParaRPr lang="fr-FR"/>
          </a:p>
        </p:txBody>
      </p:sp>
      <p:sp>
        <p:nvSpPr>
          <p:cNvPr id="5" name="Espace réservé du pied de page 4">
            <a:extLst>
              <a:ext uri="{FF2B5EF4-FFF2-40B4-BE49-F238E27FC236}">
                <a16:creationId xmlns:a16="http://schemas.microsoft.com/office/drawing/2014/main" id="{0D7B040A-5896-38CB-4E5F-D66E8156A7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5498C3-9E51-0FBD-5E17-6F810B521299}"/>
              </a:ext>
            </a:extLst>
          </p:cNvPr>
          <p:cNvSpPr>
            <a:spLocks noGrp="1"/>
          </p:cNvSpPr>
          <p:nvPr>
            <p:ph type="sldNum" sz="quarter" idx="12"/>
          </p:nvPr>
        </p:nvSpPr>
        <p:spPr/>
        <p:txBody>
          <a:bodyPr/>
          <a:lstStyle/>
          <a:p>
            <a:fld id="{F66610CD-94A2-4F1B-8D17-FDEF77A6DB38}" type="slidenum">
              <a:rPr lang="fr-FR" smtClean="0"/>
              <a:t>‹N°›</a:t>
            </a:fld>
            <a:endParaRPr lang="fr-FR"/>
          </a:p>
        </p:txBody>
      </p:sp>
    </p:spTree>
    <p:extLst>
      <p:ext uri="{BB962C8B-B14F-4D97-AF65-F5344CB8AC3E}">
        <p14:creationId xmlns:p14="http://schemas.microsoft.com/office/powerpoint/2010/main" val="1497080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B22A7E-B1FB-FC51-765C-074CF540C351}"/>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9D786B4-4B9B-70E7-47C1-6472574E7B91}"/>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C1872E-EE92-FD39-C78B-32EAC18D8DD2}"/>
              </a:ext>
            </a:extLst>
          </p:cNvPr>
          <p:cNvSpPr>
            <a:spLocks noGrp="1"/>
          </p:cNvSpPr>
          <p:nvPr>
            <p:ph type="dt" sz="half" idx="10"/>
          </p:nvPr>
        </p:nvSpPr>
        <p:spPr/>
        <p:txBody>
          <a:bodyPr/>
          <a:lstStyle/>
          <a:p>
            <a:fld id="{5B9C2620-E8F3-4370-ABF8-438EA02BEF6B}" type="datetimeFigureOut">
              <a:rPr lang="fr-FR" smtClean="0"/>
              <a:t>30/05/2024</a:t>
            </a:fld>
            <a:endParaRPr lang="fr-FR"/>
          </a:p>
        </p:txBody>
      </p:sp>
      <p:sp>
        <p:nvSpPr>
          <p:cNvPr id="5" name="Espace réservé du pied de page 4">
            <a:extLst>
              <a:ext uri="{FF2B5EF4-FFF2-40B4-BE49-F238E27FC236}">
                <a16:creationId xmlns:a16="http://schemas.microsoft.com/office/drawing/2014/main" id="{BE18F1DE-4D7A-184E-48A6-72E8D76553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7A9385-0CC4-8E33-D986-954B8A761A58}"/>
              </a:ext>
            </a:extLst>
          </p:cNvPr>
          <p:cNvSpPr>
            <a:spLocks noGrp="1"/>
          </p:cNvSpPr>
          <p:nvPr>
            <p:ph type="sldNum" sz="quarter" idx="12"/>
          </p:nvPr>
        </p:nvSpPr>
        <p:spPr/>
        <p:txBody>
          <a:bodyPr/>
          <a:lstStyle/>
          <a:p>
            <a:fld id="{F66610CD-94A2-4F1B-8D17-FDEF77A6DB38}" type="slidenum">
              <a:rPr lang="fr-FR" smtClean="0"/>
              <a:t>‹N°›</a:t>
            </a:fld>
            <a:endParaRPr lang="fr-FR"/>
          </a:p>
        </p:txBody>
      </p:sp>
    </p:spTree>
    <p:extLst>
      <p:ext uri="{BB962C8B-B14F-4D97-AF65-F5344CB8AC3E}">
        <p14:creationId xmlns:p14="http://schemas.microsoft.com/office/powerpoint/2010/main" val="140339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6FE6E28-2788-46D2-AA02-76F08C6B6A68}" type="datetimeFigureOut">
              <a:rPr lang="fr-FR" smtClean="0"/>
              <a:t>30/05/2024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2330EA-C6D7-4925-AE50-08EA1FB0DBF9}" type="slidenum">
              <a:rPr lang="fr-FR" smtClean="0"/>
              <a:t>‹N°›</a:t>
            </a:fld>
            <a:endParaRPr lang="fr-FR"/>
          </a:p>
        </p:txBody>
      </p:sp>
    </p:spTree>
    <p:extLst>
      <p:ext uri="{BB962C8B-B14F-4D97-AF65-F5344CB8AC3E}">
        <p14:creationId xmlns:p14="http://schemas.microsoft.com/office/powerpoint/2010/main" val="10949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normAutofit/>
          </a:bodyPr>
          <a:lstStyle>
            <a:lvl1pPr>
              <a:defRPr sz="4000" b="1"/>
            </a:lvl1pPr>
          </a:lstStyle>
          <a:p>
            <a:r>
              <a:rPr lang="fr-FR"/>
              <a:t>Modifiez le style du titre</a:t>
            </a:r>
            <a:endParaRPr lang="en-US" dirty="0"/>
          </a:p>
        </p:txBody>
      </p:sp>
      <p:sp>
        <p:nvSpPr>
          <p:cNvPr id="3" name="Content Placeholder 2"/>
          <p:cNvSpPr>
            <a:spLocks noGrp="1"/>
          </p:cNvSpPr>
          <p:nvPr>
            <p:ph sz="half" idx="1" hasCustomPrompt="1"/>
          </p:nvPr>
        </p:nvSpPr>
        <p:spPr>
          <a:xfrm>
            <a:off x="822960" y="1845734"/>
            <a:ext cx="3703320" cy="4023360"/>
          </a:xfrm>
        </p:spPr>
        <p:txBody>
          <a:bodyPr/>
          <a:lstStyle>
            <a:lvl1pPr>
              <a:defRPr/>
            </a:lvl1pPr>
          </a:lstStyle>
          <a:p>
            <a:pPr lvl="0"/>
            <a:r>
              <a:rPr lang="fr-FR" dirty="0"/>
              <a:t> 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4663440" y="1845736"/>
            <a:ext cx="3703320" cy="4023359"/>
          </a:xfrm>
        </p:spPr>
        <p:txBody>
          <a:bodyPr/>
          <a:lstStyle>
            <a:lvl1pPr>
              <a:defRPr/>
            </a:lvl1pPr>
          </a:lstStyle>
          <a:p>
            <a:pPr lvl="0"/>
            <a:r>
              <a:rPr lang="fr-FR" dirty="0"/>
              <a:t> 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799259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FE6E28-2788-46D2-AA02-76F08C6B6A68}" type="datetimeFigureOut">
              <a:rPr lang="fr-FR" smtClean="0"/>
              <a:t>30/05/2024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2330EA-C6D7-4925-AE50-08EA1FB0DBF9}" type="slidenum">
              <a:rPr lang="fr-FR" smtClean="0"/>
              <a:t>‹N°›</a:t>
            </a:fld>
            <a:endParaRPr lang="fr-FR"/>
          </a:p>
        </p:txBody>
      </p:sp>
    </p:spTree>
    <p:extLst>
      <p:ext uri="{BB962C8B-B14F-4D97-AF65-F5344CB8AC3E}">
        <p14:creationId xmlns:p14="http://schemas.microsoft.com/office/powerpoint/2010/main" val="2941726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6FE6E28-2788-46D2-AA02-76F08C6B6A68}" type="datetimeFigureOut">
              <a:rPr lang="fr-FR" smtClean="0"/>
              <a:t>30/05/2024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2330EA-C6D7-4925-AE50-08EA1FB0DBF9}" type="slidenum">
              <a:rPr lang="fr-FR" smtClean="0"/>
              <a:t>‹N°›</a:t>
            </a:fld>
            <a:endParaRPr lang="fr-FR"/>
          </a:p>
        </p:txBody>
      </p:sp>
    </p:spTree>
    <p:extLst>
      <p:ext uri="{BB962C8B-B14F-4D97-AF65-F5344CB8AC3E}">
        <p14:creationId xmlns:p14="http://schemas.microsoft.com/office/powerpoint/2010/main" val="185681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6FE6E28-2788-46D2-AA02-76F08C6B6A68}" type="datetimeFigureOut">
              <a:rPr lang="fr-FR" smtClean="0"/>
              <a:t>30/05/2024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2330EA-C6D7-4925-AE50-08EA1FB0DBF9}" type="slidenum">
              <a:rPr lang="fr-FR" smtClean="0"/>
              <a:t>‹N°›</a:t>
            </a:fld>
            <a:endParaRPr lang="fr-FR"/>
          </a:p>
        </p:txBody>
      </p:sp>
    </p:spTree>
    <p:extLst>
      <p:ext uri="{BB962C8B-B14F-4D97-AF65-F5344CB8AC3E}">
        <p14:creationId xmlns:p14="http://schemas.microsoft.com/office/powerpoint/2010/main" val="3961555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6FE6E28-2788-46D2-AA02-76F08C6B6A68}" type="datetimeFigureOut">
              <a:rPr lang="fr-FR" smtClean="0"/>
              <a:t>30/05/2024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2330EA-C6D7-4925-AE50-08EA1FB0DBF9}" type="slidenum">
              <a:rPr lang="fr-FR" smtClean="0"/>
              <a:t>‹N°›</a:t>
            </a:fld>
            <a:endParaRPr lang="fr-FR"/>
          </a:p>
        </p:txBody>
      </p:sp>
    </p:spTree>
    <p:extLst>
      <p:ext uri="{BB962C8B-B14F-4D97-AF65-F5344CB8AC3E}">
        <p14:creationId xmlns:p14="http://schemas.microsoft.com/office/powerpoint/2010/main" val="1162480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6FE6E28-2788-46D2-AA02-76F08C6B6A68}" type="datetimeFigureOut">
              <a:rPr lang="fr-FR" smtClean="0"/>
              <a:t>30/05/2024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E2330EA-C6D7-4925-AE50-08EA1FB0DBF9}" type="slidenum">
              <a:rPr lang="fr-FR" smtClean="0"/>
              <a:t>‹N°›</a:t>
            </a:fld>
            <a:endParaRPr lang="fr-FR"/>
          </a:p>
        </p:txBody>
      </p:sp>
    </p:spTree>
    <p:extLst>
      <p:ext uri="{BB962C8B-B14F-4D97-AF65-F5344CB8AC3E}">
        <p14:creationId xmlns:p14="http://schemas.microsoft.com/office/powerpoint/2010/main" val="1319980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FE6E28-2788-46D2-AA02-76F08C6B6A68}" type="datetimeFigureOut">
              <a:rPr lang="fr-FR" smtClean="0"/>
              <a:t>30/05/2024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2330EA-C6D7-4925-AE50-08EA1FB0DBF9}" type="slidenum">
              <a:rPr lang="fr-FR" smtClean="0"/>
              <a:t>‹N°›</a:t>
            </a:fld>
            <a:endParaRPr lang="fr-FR"/>
          </a:p>
        </p:txBody>
      </p:sp>
    </p:spTree>
    <p:extLst>
      <p:ext uri="{BB962C8B-B14F-4D97-AF65-F5344CB8AC3E}">
        <p14:creationId xmlns:p14="http://schemas.microsoft.com/office/powerpoint/2010/main" val="1418234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6FE6E28-2788-46D2-AA02-76F08C6B6A68}" type="datetimeFigureOut">
              <a:rPr lang="fr-FR" smtClean="0"/>
              <a:t>30/05/2024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2330EA-C6D7-4925-AE50-08EA1FB0DBF9}" type="slidenum">
              <a:rPr lang="fr-FR" smtClean="0"/>
              <a:t>‹N°›</a:t>
            </a:fld>
            <a:endParaRPr lang="fr-FR"/>
          </a:p>
        </p:txBody>
      </p:sp>
    </p:spTree>
    <p:extLst>
      <p:ext uri="{BB962C8B-B14F-4D97-AF65-F5344CB8AC3E}">
        <p14:creationId xmlns:p14="http://schemas.microsoft.com/office/powerpoint/2010/main" val="3677409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6FE6E28-2788-46D2-AA02-76F08C6B6A68}" type="datetimeFigureOut">
              <a:rPr lang="fr-FR" smtClean="0"/>
              <a:t>30/05/2024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2330EA-C6D7-4925-AE50-08EA1FB0DBF9}" type="slidenum">
              <a:rPr lang="fr-FR" smtClean="0"/>
              <a:t>‹N°›</a:t>
            </a:fld>
            <a:endParaRPr lang="fr-FR"/>
          </a:p>
        </p:txBody>
      </p:sp>
    </p:spTree>
    <p:extLst>
      <p:ext uri="{BB962C8B-B14F-4D97-AF65-F5344CB8AC3E}">
        <p14:creationId xmlns:p14="http://schemas.microsoft.com/office/powerpoint/2010/main" val="665540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FE6E28-2788-46D2-AA02-76F08C6B6A68}" type="datetimeFigureOut">
              <a:rPr lang="fr-FR" smtClean="0"/>
              <a:t>30/05/2024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2330EA-C6D7-4925-AE50-08EA1FB0DBF9}" type="slidenum">
              <a:rPr lang="fr-FR" smtClean="0"/>
              <a:t>‹N°›</a:t>
            </a:fld>
            <a:endParaRPr lang="fr-FR"/>
          </a:p>
        </p:txBody>
      </p:sp>
    </p:spTree>
    <p:extLst>
      <p:ext uri="{BB962C8B-B14F-4D97-AF65-F5344CB8AC3E}">
        <p14:creationId xmlns:p14="http://schemas.microsoft.com/office/powerpoint/2010/main" val="4256280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FE6E28-2788-46D2-AA02-76F08C6B6A68}" type="datetimeFigureOut">
              <a:rPr lang="fr-FR" smtClean="0"/>
              <a:t>30/05/2024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2330EA-C6D7-4925-AE50-08EA1FB0DBF9}" type="slidenum">
              <a:rPr lang="fr-FR" smtClean="0"/>
              <a:t>‹N°›</a:t>
            </a:fld>
            <a:endParaRPr lang="fr-FR"/>
          </a:p>
        </p:txBody>
      </p:sp>
    </p:spTree>
    <p:extLst>
      <p:ext uri="{BB962C8B-B14F-4D97-AF65-F5344CB8AC3E}">
        <p14:creationId xmlns:p14="http://schemas.microsoft.com/office/powerpoint/2010/main" val="259427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normAutofit/>
          </a:bodyPr>
          <a:lstStyle>
            <a:lvl1pPr>
              <a:defRPr sz="4000" b="1"/>
            </a:lvl1p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rgbClr val="CC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22960" y="2582334"/>
            <a:ext cx="3703320" cy="32867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rgbClr val="CC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63440" y="2582334"/>
            <a:ext cx="3703320" cy="32867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84672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fr-FR"/>
              <a:t>Modifiez le style du titre</a:t>
            </a:r>
            <a:endParaRPr lang="en-US" dirty="0"/>
          </a:p>
        </p:txBody>
      </p:sp>
    </p:spTree>
    <p:extLst>
      <p:ext uri="{BB962C8B-B14F-4D97-AF65-F5344CB8AC3E}">
        <p14:creationId xmlns:p14="http://schemas.microsoft.com/office/powerpoint/2010/main" val="425655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84338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526CC0-506A-55AC-6720-CD802A66190E}"/>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A0A9951-B8B2-5BEB-2B64-69C076BC13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437338-9756-DA54-FD07-D0AAE155968C}"/>
              </a:ext>
            </a:extLst>
          </p:cNvPr>
          <p:cNvSpPr>
            <a:spLocks noGrp="1"/>
          </p:cNvSpPr>
          <p:nvPr>
            <p:ph type="dt" sz="half" idx="10"/>
          </p:nvPr>
        </p:nvSpPr>
        <p:spPr/>
        <p:txBody>
          <a:bodyPr/>
          <a:lstStyle/>
          <a:p>
            <a:fld id="{DDBE88D0-24E6-49CA-8F05-B1610FD699C4}" type="datetimeFigureOut">
              <a:rPr lang="fr-FR" smtClean="0"/>
              <a:t>30/05/2024</a:t>
            </a:fld>
            <a:endParaRPr lang="fr-FR"/>
          </a:p>
        </p:txBody>
      </p:sp>
      <p:sp>
        <p:nvSpPr>
          <p:cNvPr id="5" name="Espace réservé du pied de page 4">
            <a:extLst>
              <a:ext uri="{FF2B5EF4-FFF2-40B4-BE49-F238E27FC236}">
                <a16:creationId xmlns:a16="http://schemas.microsoft.com/office/drawing/2014/main" id="{3215B9A9-68B7-8F9B-7E46-41B6DF295C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F9C898-B778-54C0-48FB-4A72075CB517}"/>
              </a:ext>
            </a:extLst>
          </p:cNvPr>
          <p:cNvSpPr>
            <a:spLocks noGrp="1"/>
          </p:cNvSpPr>
          <p:nvPr>
            <p:ph type="sldNum" sz="quarter" idx="12"/>
          </p:nvPr>
        </p:nvSpPr>
        <p:spPr/>
        <p:txBody>
          <a:bodyPr/>
          <a:lstStyle/>
          <a:p>
            <a:fld id="{2F13B381-19E7-4676-AB91-FFEB8516C56B}" type="slidenum">
              <a:rPr lang="fr-FR" smtClean="0"/>
              <a:t>‹N°›</a:t>
            </a:fld>
            <a:endParaRPr lang="fr-FR"/>
          </a:p>
        </p:txBody>
      </p:sp>
    </p:spTree>
    <p:extLst>
      <p:ext uri="{BB962C8B-B14F-4D97-AF65-F5344CB8AC3E}">
        <p14:creationId xmlns:p14="http://schemas.microsoft.com/office/powerpoint/2010/main" val="108022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52077-DC51-D27D-D235-0FA2BE09A8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FDE054E-EE3B-4D5F-2BAA-CACE88E2BFA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8CD6C4-D5AC-BBAE-F2A9-34F823DAFAEB}"/>
              </a:ext>
            </a:extLst>
          </p:cNvPr>
          <p:cNvSpPr>
            <a:spLocks noGrp="1"/>
          </p:cNvSpPr>
          <p:nvPr>
            <p:ph type="dt" sz="half" idx="10"/>
          </p:nvPr>
        </p:nvSpPr>
        <p:spPr/>
        <p:txBody>
          <a:bodyPr/>
          <a:lstStyle/>
          <a:p>
            <a:fld id="{DDBE88D0-24E6-49CA-8F05-B1610FD699C4}" type="datetimeFigureOut">
              <a:rPr lang="fr-FR" smtClean="0"/>
              <a:t>30/05/2024</a:t>
            </a:fld>
            <a:endParaRPr lang="fr-FR"/>
          </a:p>
        </p:txBody>
      </p:sp>
      <p:sp>
        <p:nvSpPr>
          <p:cNvPr id="5" name="Espace réservé du pied de page 4">
            <a:extLst>
              <a:ext uri="{FF2B5EF4-FFF2-40B4-BE49-F238E27FC236}">
                <a16:creationId xmlns:a16="http://schemas.microsoft.com/office/drawing/2014/main" id="{F4B7AE17-3367-9790-840D-DF67F71E6A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F22ED1-2DF3-5FBD-E064-858144A29AA1}"/>
              </a:ext>
            </a:extLst>
          </p:cNvPr>
          <p:cNvSpPr>
            <a:spLocks noGrp="1"/>
          </p:cNvSpPr>
          <p:nvPr>
            <p:ph type="sldNum" sz="quarter" idx="12"/>
          </p:nvPr>
        </p:nvSpPr>
        <p:spPr/>
        <p:txBody>
          <a:bodyPr/>
          <a:lstStyle/>
          <a:p>
            <a:fld id="{2F13B381-19E7-4676-AB91-FFEB8516C56B}" type="slidenum">
              <a:rPr lang="fr-FR" smtClean="0"/>
              <a:t>‹N°›</a:t>
            </a:fld>
            <a:endParaRPr lang="fr-FR"/>
          </a:p>
        </p:txBody>
      </p:sp>
    </p:spTree>
    <p:extLst>
      <p:ext uri="{BB962C8B-B14F-4D97-AF65-F5344CB8AC3E}">
        <p14:creationId xmlns:p14="http://schemas.microsoft.com/office/powerpoint/2010/main" val="321458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511A7-2C71-E121-619E-E150E932419F}"/>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EB9031B-84E2-CD5B-5084-B65AC9F21CE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8DCE84E-A45C-043C-A075-09E464D92F94}"/>
              </a:ext>
            </a:extLst>
          </p:cNvPr>
          <p:cNvSpPr>
            <a:spLocks noGrp="1"/>
          </p:cNvSpPr>
          <p:nvPr>
            <p:ph type="dt" sz="half" idx="10"/>
          </p:nvPr>
        </p:nvSpPr>
        <p:spPr/>
        <p:txBody>
          <a:bodyPr/>
          <a:lstStyle/>
          <a:p>
            <a:fld id="{DDBE88D0-24E6-49CA-8F05-B1610FD699C4}" type="datetimeFigureOut">
              <a:rPr lang="fr-FR" smtClean="0"/>
              <a:t>30/05/2024</a:t>
            </a:fld>
            <a:endParaRPr lang="fr-FR"/>
          </a:p>
        </p:txBody>
      </p:sp>
      <p:sp>
        <p:nvSpPr>
          <p:cNvPr id="5" name="Espace réservé du pied de page 4">
            <a:extLst>
              <a:ext uri="{FF2B5EF4-FFF2-40B4-BE49-F238E27FC236}">
                <a16:creationId xmlns:a16="http://schemas.microsoft.com/office/drawing/2014/main" id="{6B0F0451-3594-E51B-4B21-60A3618CEE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797618-A16F-4BFA-E67A-B83923899330}"/>
              </a:ext>
            </a:extLst>
          </p:cNvPr>
          <p:cNvSpPr>
            <a:spLocks noGrp="1"/>
          </p:cNvSpPr>
          <p:nvPr>
            <p:ph type="sldNum" sz="quarter" idx="12"/>
          </p:nvPr>
        </p:nvSpPr>
        <p:spPr/>
        <p:txBody>
          <a:bodyPr/>
          <a:lstStyle/>
          <a:p>
            <a:fld id="{2F13B381-19E7-4676-AB91-FFEB8516C56B}" type="slidenum">
              <a:rPr lang="fr-FR" smtClean="0"/>
              <a:t>‹N°›</a:t>
            </a:fld>
            <a:endParaRPr lang="fr-FR"/>
          </a:p>
        </p:txBody>
      </p:sp>
    </p:spTree>
    <p:extLst>
      <p:ext uri="{BB962C8B-B14F-4D97-AF65-F5344CB8AC3E}">
        <p14:creationId xmlns:p14="http://schemas.microsoft.com/office/powerpoint/2010/main" val="3088503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ctr" anchorCtr="0">
            <a:normAutofit/>
          </a:bodyPr>
          <a:lstStyle/>
          <a:p>
            <a:r>
              <a:rPr lang="fr-FR" dirty="0"/>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dirty="0"/>
              <a:t> 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Espace réservé de la date 3"/>
          <p:cNvSpPr txBox="1">
            <a:spLocks/>
          </p:cNvSpPr>
          <p:nvPr userDrawn="1"/>
        </p:nvSpPr>
        <p:spPr>
          <a:xfrm>
            <a:off x="6854662" y="6617874"/>
            <a:ext cx="2133600" cy="211382"/>
          </a:xfrm>
          <a:prstGeom prst="rect">
            <a:avLst/>
          </a:prstGeom>
        </p:spPr>
        <p:txBody>
          <a:bodyPr/>
          <a:lstStyle>
            <a:defPPr>
              <a:defRPr lang="fr-FR"/>
            </a:defPPr>
            <a:lvl1pPr marL="0" algn="l" defTabSz="457200" rtl="0" eaLnBrk="1" latinLnBrk="0" hangingPunct="1">
              <a:defRPr sz="1200" kern="1200">
                <a:solidFill>
                  <a:schemeClr val="tx1"/>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a:solidFill>
                  <a:schemeClr val="bg1"/>
                </a:solidFill>
              </a:rPr>
              <a:t>www.cdg35.fr</a:t>
            </a:r>
          </a:p>
        </p:txBody>
      </p:sp>
      <p:sp>
        <p:nvSpPr>
          <p:cNvPr id="7" name="ZoneTexte 6"/>
          <p:cNvSpPr txBox="1"/>
          <p:nvPr userDrawn="1"/>
        </p:nvSpPr>
        <p:spPr>
          <a:xfrm>
            <a:off x="800636" y="6393543"/>
            <a:ext cx="7987764"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7351713" algn="l"/>
              </a:tabLst>
              <a:defRPr/>
            </a:pPr>
            <a:r>
              <a:rPr lang="fr-FR" sz="1200" dirty="0">
                <a:latin typeface="Trebuchet MS" panose="020B0603020202020204" pitchFamily="34" charset="0"/>
              </a:rPr>
              <a:t>Webinaire retraite progressive 30 mai 2024</a:t>
            </a:r>
            <a:r>
              <a:rPr lang="fr-FR" sz="1200" baseline="0" dirty="0">
                <a:latin typeface="Trebuchet MS" panose="020B0603020202020204" pitchFamily="34" charset="0"/>
              </a:rPr>
              <a:t> </a:t>
            </a:r>
            <a:r>
              <a:rPr lang="fr-FR" sz="1200" dirty="0">
                <a:latin typeface="Trebuchet MS" panose="020B0603020202020204" pitchFamily="34" charset="0"/>
              </a:rPr>
              <a:t>–</a:t>
            </a:r>
            <a:r>
              <a:rPr lang="fr-FR" sz="1200" baseline="0" dirty="0">
                <a:latin typeface="Trebuchet MS" panose="020B0603020202020204" pitchFamily="34" charset="0"/>
              </a:rPr>
              <a:t> Service statuts rémunération </a:t>
            </a:r>
            <a:r>
              <a:rPr lang="fr-FR" sz="1200" dirty="0">
                <a:latin typeface="Trebuchet MS" panose="020B0603020202020204" pitchFamily="34" charset="0"/>
              </a:rPr>
              <a:t>	</a:t>
            </a:r>
            <a:fld id="{48B98CDB-25B1-473A-AA85-F47DCB25418D}" type="slidenum">
              <a:rPr lang="fr-FR" sz="1200" smtClean="0">
                <a:latin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tab pos="7351713" algn="l"/>
                </a:tabLst>
                <a:defRPr/>
              </a:pPr>
              <a:t>‹N°›</a:t>
            </a:fld>
            <a:endParaRPr lang="fr-FR" sz="1200" dirty="0">
              <a:latin typeface="Trebuchet MS" panose="020B0603020202020204" pitchFamily="34" charset="0"/>
            </a:endParaRPr>
          </a:p>
        </p:txBody>
      </p:sp>
    </p:spTree>
    <p:extLst>
      <p:ext uri="{BB962C8B-B14F-4D97-AF65-F5344CB8AC3E}">
        <p14:creationId xmlns:p14="http://schemas.microsoft.com/office/powerpoint/2010/main" val="13810696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 id="2147483761" r:id="rId4"/>
    <p:sldLayoutId id="2147483762" r:id="rId5"/>
    <p:sldLayoutId id="2147483766" r:id="rId6"/>
  </p:sldLayoutIdLst>
  <p:txStyles>
    <p:titleStyle>
      <a:lvl1pPr algn="ctr" defTabSz="914400" rtl="0" eaLnBrk="1" latinLnBrk="0" hangingPunct="1">
        <a:lnSpc>
          <a:spcPct val="85000"/>
        </a:lnSpc>
        <a:spcBef>
          <a:spcPct val="0"/>
        </a:spcBef>
        <a:buNone/>
        <a:defRPr sz="4000" b="1" kern="1200" spc="-50" baseline="0">
          <a:solidFill>
            <a:schemeClr val="tx1">
              <a:lumMod val="75000"/>
              <a:lumOff val="25000"/>
            </a:schemeClr>
          </a:solidFill>
          <a:latin typeface="Trebuchet MS" panose="020B0603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FF0000"/>
        </a:buClr>
        <a:buSzPct val="100000"/>
        <a:buFont typeface="Arial" panose="020B0604020202020204" pitchFamily="34" charset="0"/>
        <a:buChar char="•"/>
        <a:defRPr sz="2800" kern="1200">
          <a:solidFill>
            <a:schemeClr val="tx1">
              <a:lumMod val="75000"/>
              <a:lumOff val="25000"/>
            </a:schemeClr>
          </a:solidFill>
          <a:latin typeface="Trebuchet MS" panose="020B0603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Tx/>
        <a:buFont typeface="Calibri" panose="020F0502020204030204" pitchFamily="34" charset="0"/>
        <a:buChar char="—"/>
        <a:defRPr sz="2000" kern="1200">
          <a:solidFill>
            <a:schemeClr val="tx1">
              <a:lumMod val="75000"/>
              <a:lumOff val="25000"/>
            </a:schemeClr>
          </a:solidFill>
          <a:latin typeface="Trebuchet MS" panose="020B0603020202020204" pitchFamily="34" charset="0"/>
          <a:ea typeface="+mn-ea"/>
          <a:cs typeface="+mn-cs"/>
        </a:defRPr>
      </a:lvl2pPr>
      <a:lvl3pPr marL="719138" indent="-182563" algn="l" defTabSz="914400" rtl="0" eaLnBrk="1" latinLnBrk="0" hangingPunct="1">
        <a:lnSpc>
          <a:spcPct val="90000"/>
        </a:lnSpc>
        <a:spcBef>
          <a:spcPts val="200"/>
        </a:spcBef>
        <a:spcAft>
          <a:spcPts val="400"/>
        </a:spcAft>
        <a:buClrTx/>
        <a:buFont typeface="Trebuchet MS" panose="020B0603020202020204" pitchFamily="34" charset="0"/>
        <a:buChar char="&gt;"/>
        <a:defRPr sz="1800" kern="1200">
          <a:solidFill>
            <a:schemeClr val="tx1">
              <a:lumMod val="75000"/>
              <a:lumOff val="25000"/>
            </a:schemeClr>
          </a:solidFill>
          <a:latin typeface="Trebuchet MS" panose="020B0603020202020204" pitchFamily="34" charset="0"/>
          <a:ea typeface="+mn-ea"/>
          <a:cs typeface="+mn-cs"/>
        </a:defRPr>
      </a:lvl3pPr>
      <a:lvl4pPr marL="987425" indent="-182563" algn="l" defTabSz="914400" rtl="0" eaLnBrk="1" latinLnBrk="0" hangingPunct="1">
        <a:lnSpc>
          <a:spcPct val="90000"/>
        </a:lnSpc>
        <a:spcBef>
          <a:spcPts val="200"/>
        </a:spcBef>
        <a:spcAft>
          <a:spcPts val="400"/>
        </a:spcAft>
        <a:buClrTx/>
        <a:buFont typeface="Calibri" panose="020F0502020204030204" pitchFamily="34" charset="0"/>
        <a:buChar char="‒"/>
        <a:tabLst>
          <a:tab pos="987425" algn="l"/>
        </a:tabLst>
        <a:defRPr sz="1600" kern="1200">
          <a:solidFill>
            <a:schemeClr val="tx1">
              <a:lumMod val="75000"/>
              <a:lumOff val="25000"/>
            </a:schemeClr>
          </a:solidFill>
          <a:latin typeface="Trebuchet MS" panose="020B0603020202020204" pitchFamily="34" charset="0"/>
          <a:ea typeface="+mn-ea"/>
          <a:cs typeface="+mn-cs"/>
        </a:defRPr>
      </a:lvl4pPr>
      <a:lvl5pPr marL="1255713" indent="-182563" algn="l" defTabSz="914400" rtl="0" eaLnBrk="1" latinLnBrk="0" hangingPunct="1">
        <a:lnSpc>
          <a:spcPct val="90000"/>
        </a:lnSpc>
        <a:spcBef>
          <a:spcPts val="200"/>
        </a:spcBef>
        <a:spcAft>
          <a:spcPts val="400"/>
        </a:spcAft>
        <a:buClrTx/>
        <a:buFont typeface="Calibri" panose="020F0502020204030204" pitchFamily="34" charset="0"/>
        <a:buChar char="‒"/>
        <a:tabLst>
          <a:tab pos="1255713" algn="l"/>
        </a:tabLst>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B63AE65-6473-55AB-8762-9C577962C68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4584537-F7CB-381F-4E24-BD24874FDF6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67CEC5-5EA7-240B-CF17-F6DC7565970C}"/>
              </a:ext>
            </a:extLst>
          </p:cNvPr>
          <p:cNvSpPr>
            <a:spLocks noGrp="1"/>
          </p:cNvSpPr>
          <p:nvPr>
            <p:ph type="dt" sz="half" idx="2"/>
          </p:nvPr>
        </p:nvSpPr>
        <p:spPr>
          <a:xfrm>
            <a:off x="628650" y="6356350"/>
            <a:ext cx="5486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z="1200" dirty="0">
                <a:latin typeface="Trebuchet MS" panose="020B0603020202020204" pitchFamily="34" charset="0"/>
              </a:rPr>
              <a:t>Webinaire Retraite progressive 30 mai 2024</a:t>
            </a:r>
            <a:r>
              <a:rPr lang="fr-FR" sz="1200" baseline="0" dirty="0">
                <a:latin typeface="Trebuchet MS" panose="020B0603020202020204" pitchFamily="34" charset="0"/>
              </a:rPr>
              <a:t> </a:t>
            </a:r>
            <a:r>
              <a:rPr lang="fr-FR" sz="1200" dirty="0">
                <a:latin typeface="Trebuchet MS" panose="020B0603020202020204" pitchFamily="34" charset="0"/>
              </a:rPr>
              <a:t>–</a:t>
            </a:r>
            <a:r>
              <a:rPr lang="fr-FR" sz="1200" baseline="0" dirty="0">
                <a:latin typeface="Trebuchet MS" panose="020B0603020202020204" pitchFamily="34" charset="0"/>
              </a:rPr>
              <a:t> Service statuts rémunération</a:t>
            </a:r>
            <a:endParaRPr lang="fr-FR" dirty="0"/>
          </a:p>
        </p:txBody>
      </p:sp>
      <p:sp>
        <p:nvSpPr>
          <p:cNvPr id="5" name="Espace réservé du pied de page 4">
            <a:extLst>
              <a:ext uri="{FF2B5EF4-FFF2-40B4-BE49-F238E27FC236}">
                <a16:creationId xmlns:a16="http://schemas.microsoft.com/office/drawing/2014/main" id="{8603BE0E-F9A6-A1BF-8AE1-256DABBEC22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46E12DC-F150-D4BD-7075-1310CA26FD8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3B381-19E7-4676-AB91-FFEB8516C56B}" type="slidenum">
              <a:rPr lang="fr-FR" smtClean="0"/>
              <a:t>‹N°›</a:t>
            </a:fld>
            <a:endParaRPr lang="fr-FR"/>
          </a:p>
        </p:txBody>
      </p:sp>
    </p:spTree>
    <p:extLst>
      <p:ext uri="{BB962C8B-B14F-4D97-AF65-F5344CB8AC3E}">
        <p14:creationId xmlns:p14="http://schemas.microsoft.com/office/powerpoint/2010/main" val="166193009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5B48767-F18C-63AC-9923-D692E2C3926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3B348B0-E1A1-E642-48B1-72A4F63AF0A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80E4B7-DDEF-4D9B-C51C-2F336A4C5E7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C2620-E8F3-4370-ABF8-438EA02BEF6B}" type="datetimeFigureOut">
              <a:rPr lang="fr-FR" smtClean="0"/>
              <a:t>30/05/2024</a:t>
            </a:fld>
            <a:endParaRPr lang="fr-FR"/>
          </a:p>
        </p:txBody>
      </p:sp>
      <p:sp>
        <p:nvSpPr>
          <p:cNvPr id="5" name="Espace réservé du pied de page 4">
            <a:extLst>
              <a:ext uri="{FF2B5EF4-FFF2-40B4-BE49-F238E27FC236}">
                <a16:creationId xmlns:a16="http://schemas.microsoft.com/office/drawing/2014/main" id="{A471A6C0-6AFF-5B4D-32CA-E38DB6C5715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95C754A-42DD-4704-A58D-3D60CEA4BA7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610CD-94A2-4F1B-8D17-FDEF77A6DB38}" type="slidenum">
              <a:rPr lang="fr-FR" smtClean="0"/>
              <a:t>‹N°›</a:t>
            </a:fld>
            <a:endParaRPr lang="fr-FR"/>
          </a:p>
        </p:txBody>
      </p:sp>
    </p:spTree>
    <p:extLst>
      <p:ext uri="{BB962C8B-B14F-4D97-AF65-F5344CB8AC3E}">
        <p14:creationId xmlns:p14="http://schemas.microsoft.com/office/powerpoint/2010/main" val="44670701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6E28-2788-46D2-AA02-76F08C6B6A68}" type="datetimeFigureOut">
              <a:rPr lang="fr-FR" smtClean="0"/>
              <a:t>30/05/2024</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330EA-C6D7-4925-AE50-08EA1FB0DBF9}" type="slidenum">
              <a:rPr lang="fr-FR" smtClean="0"/>
              <a:t>‹N°›</a:t>
            </a:fld>
            <a:endParaRPr lang="fr-FR"/>
          </a:p>
        </p:txBody>
      </p:sp>
    </p:spTree>
    <p:extLst>
      <p:ext uri="{BB962C8B-B14F-4D97-AF65-F5344CB8AC3E}">
        <p14:creationId xmlns:p14="http://schemas.microsoft.com/office/powerpoint/2010/main" val="191156604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annick.franco@cdg35.fr"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mailto:julio.bissainthe@cdg35.fr" TargetMode="External"/><Relationship Id="rId4" Type="http://schemas.openxmlformats.org/officeDocument/2006/relationships/hyperlink" Target="mailto:anne-laure.hillion@cdg35.f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9459" y="1779544"/>
            <a:ext cx="8693063" cy="2614655"/>
          </a:xfrm>
        </p:spPr>
        <p:txBody>
          <a:bodyPr>
            <a:normAutofit/>
          </a:bodyPr>
          <a:lstStyle/>
          <a:p>
            <a:br>
              <a:rPr lang="fr-FR" dirty="0"/>
            </a:br>
            <a:br>
              <a:rPr lang="fr-FR" dirty="0"/>
            </a:br>
            <a:r>
              <a:rPr lang="fr-FR" sz="4400" dirty="0">
                <a:solidFill>
                  <a:schemeClr val="bg2">
                    <a:lumMod val="50000"/>
                  </a:schemeClr>
                </a:solidFill>
              </a:rPr>
              <a:t>La retraite progressive</a:t>
            </a:r>
            <a:br>
              <a:rPr lang="fr-FR" dirty="0"/>
            </a:br>
            <a:br>
              <a:rPr lang="fr-FR" dirty="0"/>
            </a:br>
            <a:r>
              <a:rPr lang="fr-FR" sz="1800" dirty="0"/>
              <a:t>CNRACL</a:t>
            </a:r>
            <a:endParaRPr lang="fr-FR" dirty="0"/>
          </a:p>
        </p:txBody>
      </p:sp>
      <p:pic>
        <p:nvPicPr>
          <p:cNvPr id="4" name="Image 3">
            <a:extLst>
              <a:ext uri="{FF2B5EF4-FFF2-40B4-BE49-F238E27FC236}">
                <a16:creationId xmlns:a16="http://schemas.microsoft.com/office/drawing/2014/main" id="{42F7E04A-61D6-A338-4EBC-4759F102B3E3}"/>
              </a:ext>
            </a:extLst>
          </p:cNvPr>
          <p:cNvPicPr>
            <a:picLocks noChangeAspect="1"/>
          </p:cNvPicPr>
          <p:nvPr/>
        </p:nvPicPr>
        <p:blipFill>
          <a:blip r:embed="rId3"/>
          <a:stretch>
            <a:fillRect/>
          </a:stretch>
        </p:blipFill>
        <p:spPr>
          <a:xfrm>
            <a:off x="7052203" y="383116"/>
            <a:ext cx="1609725" cy="1943100"/>
          </a:xfrm>
          <a:prstGeom prst="rect">
            <a:avLst/>
          </a:prstGeom>
        </p:spPr>
      </p:pic>
    </p:spTree>
    <p:extLst>
      <p:ext uri="{BB962C8B-B14F-4D97-AF65-F5344CB8AC3E}">
        <p14:creationId xmlns:p14="http://schemas.microsoft.com/office/powerpoint/2010/main" val="164256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817" y="905856"/>
            <a:ext cx="8322366" cy="4298533"/>
          </a:xfrm>
        </p:spPr>
        <p:txBody>
          <a:bodyPr/>
          <a:lstStyle/>
          <a:p>
            <a:pPr marL="0" indent="0">
              <a:buNone/>
            </a:pPr>
            <a:endParaRPr lang="fr-FR" dirty="0"/>
          </a:p>
          <a:p>
            <a:pPr marL="0" indent="0">
              <a:buNone/>
            </a:pPr>
            <a:endParaRPr lang="fr-FR" dirty="0"/>
          </a:p>
          <a:p>
            <a:pPr marL="0" indent="0">
              <a:buNone/>
            </a:pPr>
            <a:endParaRPr lang="fr-FR" dirty="0"/>
          </a:p>
        </p:txBody>
      </p:sp>
      <p:sp>
        <p:nvSpPr>
          <p:cNvPr id="2" name="Titre 1">
            <a:extLst>
              <a:ext uri="{FF2B5EF4-FFF2-40B4-BE49-F238E27FC236}">
                <a16:creationId xmlns:a16="http://schemas.microsoft.com/office/drawing/2014/main" id="{2475FFBE-6B71-FC9C-D6B6-E43B3B582B30}"/>
              </a:ext>
            </a:extLst>
          </p:cNvPr>
          <p:cNvSpPr>
            <a:spLocks noGrp="1"/>
          </p:cNvSpPr>
          <p:nvPr>
            <p:ph type="title"/>
          </p:nvPr>
        </p:nvSpPr>
        <p:spPr>
          <a:xfrm>
            <a:off x="302775" y="0"/>
            <a:ext cx="8538450" cy="6333067"/>
          </a:xfrm>
          <a:solidFill>
            <a:schemeClr val="bg2"/>
          </a:solidFill>
        </p:spPr>
        <p:txBody>
          <a:bodyPr>
            <a:normAutofit/>
          </a:bodyPr>
          <a:lstStyle/>
          <a:p>
            <a:r>
              <a:rPr lang="fr-FR" dirty="0">
                <a:solidFill>
                  <a:schemeClr val="bg2">
                    <a:lumMod val="50000"/>
                  </a:schemeClr>
                </a:solidFill>
              </a:rPr>
              <a:t>02- La demande de retraite progressive</a:t>
            </a:r>
          </a:p>
        </p:txBody>
      </p:sp>
    </p:spTree>
    <p:extLst>
      <p:ext uri="{BB962C8B-B14F-4D97-AF65-F5344CB8AC3E}">
        <p14:creationId xmlns:p14="http://schemas.microsoft.com/office/powerpoint/2010/main" val="270071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5672761"/>
          </a:xfrm>
        </p:spPr>
        <p:txBody>
          <a:bodyPr>
            <a:normAutofit fontScale="250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11200" b="1" i="0" u="none" strike="noStrike" kern="1200" cap="none" spc="0" normalizeH="0" baseline="0" noProof="0" dirty="0">
                <a:ln>
                  <a:noFill/>
                </a:ln>
                <a:solidFill>
                  <a:srgbClr val="CCDDEA">
                    <a:lumMod val="50000"/>
                  </a:srgbClr>
                </a:solidFill>
                <a:effectLst/>
                <a:uLnTx/>
                <a:uFillTx/>
                <a:latin typeface="+mn-lt"/>
                <a:ea typeface="+mn-ea"/>
                <a:cs typeface="+mn-cs"/>
              </a:rPr>
              <a:t>La demande de retraite progressive </a:t>
            </a:r>
          </a:p>
          <a:p>
            <a:pPr marL="0" indent="0">
              <a:buNone/>
            </a:pPr>
            <a:endParaRPr lang="fr-FR" sz="6200" dirty="0">
              <a:latin typeface="+mn-lt"/>
            </a:endParaRPr>
          </a:p>
          <a:p>
            <a:r>
              <a:rPr lang="fr-FR" sz="9600" b="0" i="0" u="none" strike="noStrike" baseline="0" dirty="0">
                <a:solidFill>
                  <a:srgbClr val="000000"/>
                </a:solidFill>
                <a:latin typeface="+mn-lt"/>
              </a:rPr>
              <a:t>La demande de retraite progressive est de </a:t>
            </a:r>
            <a:r>
              <a:rPr lang="fr-FR" sz="9600" b="1" i="0" u="none" strike="noStrike" baseline="0" dirty="0">
                <a:solidFill>
                  <a:srgbClr val="000000"/>
                </a:solidFill>
                <a:latin typeface="+mn-lt"/>
              </a:rPr>
              <a:t>l’initiative de l’agent </a:t>
            </a:r>
            <a:r>
              <a:rPr lang="fr-FR" sz="9600" b="0" i="0" u="none" strike="noStrike" baseline="0" dirty="0">
                <a:solidFill>
                  <a:srgbClr val="000000"/>
                </a:solidFill>
                <a:latin typeface="+mn-lt"/>
              </a:rPr>
              <a:t>qui doit transmettre </a:t>
            </a:r>
            <a:r>
              <a:rPr lang="fr-FR" sz="9600" b="1" i="0" u="none" strike="noStrike" baseline="0" dirty="0">
                <a:solidFill>
                  <a:srgbClr val="000000"/>
                </a:solidFill>
                <a:latin typeface="+mn-lt"/>
              </a:rPr>
              <a:t>une demande écrite </a:t>
            </a:r>
            <a:r>
              <a:rPr lang="fr-FR" sz="9600" b="0" i="0" u="none" strike="noStrike" baseline="0" dirty="0">
                <a:solidFill>
                  <a:srgbClr val="000000"/>
                </a:solidFill>
                <a:latin typeface="+mn-lt"/>
              </a:rPr>
              <a:t>à son autorité territoriale précisant la date d’effet souhaitée. </a:t>
            </a:r>
          </a:p>
          <a:p>
            <a:r>
              <a:rPr lang="fr-FR" sz="9600" b="0" i="0" u="none" strike="noStrike" baseline="0" dirty="0">
                <a:solidFill>
                  <a:srgbClr val="000000"/>
                </a:solidFill>
                <a:latin typeface="+mn-lt"/>
              </a:rPr>
              <a:t>Par principe, la date d’effet de la retraite progressive ne peut être antérieure à la date de la demande de l’agent. </a:t>
            </a:r>
          </a:p>
          <a:p>
            <a:pPr>
              <a:buFont typeface="Wingdings" panose="05000000000000000000" pitchFamily="2" charset="2"/>
              <a:buChar char="Ø"/>
            </a:pPr>
            <a:r>
              <a:rPr lang="fr-FR" sz="9600" b="0" i="1" u="none" strike="noStrike" baseline="0" dirty="0">
                <a:solidFill>
                  <a:srgbClr val="000000"/>
                </a:solidFill>
                <a:latin typeface="+mn-lt"/>
              </a:rPr>
              <a:t>Informations pratiques </a:t>
            </a:r>
            <a:endParaRPr lang="fr-FR" sz="9600" b="0" i="0" u="none" strike="noStrike" baseline="0" dirty="0">
              <a:solidFill>
                <a:srgbClr val="000000"/>
              </a:solidFill>
              <a:latin typeface="+mn-lt"/>
            </a:endParaRPr>
          </a:p>
          <a:p>
            <a:r>
              <a:rPr lang="fr-FR" sz="9600" b="0" i="0" u="none" strike="noStrike" baseline="0" dirty="0">
                <a:solidFill>
                  <a:srgbClr val="000000"/>
                </a:solidFill>
                <a:latin typeface="+mn-lt"/>
              </a:rPr>
              <a:t>La retraite progressive pourra être </a:t>
            </a:r>
            <a:r>
              <a:rPr lang="fr-FR" sz="9600" b="1" i="0" u="none" strike="noStrike" baseline="0" dirty="0">
                <a:solidFill>
                  <a:srgbClr val="000000"/>
                </a:solidFill>
                <a:latin typeface="+mn-lt"/>
              </a:rPr>
              <a:t>versée dès le premier jour du mois suivant </a:t>
            </a:r>
            <a:r>
              <a:rPr lang="fr-FR" sz="9600" b="0" i="0" u="none" strike="noStrike" baseline="0" dirty="0">
                <a:solidFill>
                  <a:srgbClr val="000000"/>
                </a:solidFill>
                <a:latin typeface="+mn-lt"/>
              </a:rPr>
              <a:t>la réception de la demande de l’agent. Cependant, compte tenu des délais de traitement des dossiers, la pension de retraite pourrait être versée de manière rétroactive. Il est donc conseillé aux agents d’anticiper leur demande (entre 4 et 6 mois avant la date d’effet de la retraite progressive). </a:t>
            </a:r>
            <a:endParaRPr lang="fr-FR" sz="9600" dirty="0">
              <a:latin typeface="+mn-lt"/>
            </a:endParaRPr>
          </a:p>
          <a:p>
            <a:pPr marL="0" indent="0">
              <a:buNone/>
            </a:pPr>
            <a:endParaRPr lang="fr-FR" sz="3300" dirty="0">
              <a:latin typeface="+mn-lt"/>
            </a:endParaRPr>
          </a:p>
          <a:p>
            <a:pPr marL="0" indent="0">
              <a:buNone/>
            </a:pPr>
            <a:endParaRPr lang="fr-FR" sz="3300" dirty="0">
              <a:latin typeface="+mn-lt"/>
            </a:endParaRPr>
          </a:p>
          <a:p>
            <a:pPr marL="0" indent="0">
              <a:buNone/>
            </a:pPr>
            <a:endParaRPr lang="fr-FR" sz="3300" dirty="0">
              <a:latin typeface="+mn-lt"/>
            </a:endParaRP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spTree>
    <p:extLst>
      <p:ext uri="{BB962C8B-B14F-4D97-AF65-F5344CB8AC3E}">
        <p14:creationId xmlns:p14="http://schemas.microsoft.com/office/powerpoint/2010/main" val="178216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925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La demande de retraite progressive </a:t>
            </a:r>
          </a:p>
          <a:p>
            <a:pPr marL="0" indent="0">
              <a:buNone/>
            </a:pPr>
            <a:r>
              <a:rPr lang="fr-FR" sz="1800" dirty="0"/>
              <a:t>La date d’effet de la pension</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4" name="Image 3">
            <a:extLst>
              <a:ext uri="{FF2B5EF4-FFF2-40B4-BE49-F238E27FC236}">
                <a16:creationId xmlns:a16="http://schemas.microsoft.com/office/drawing/2014/main" id="{6B0380C1-6DFF-0C0A-254B-9A0B0A70FB74}"/>
              </a:ext>
            </a:extLst>
          </p:cNvPr>
          <p:cNvPicPr>
            <a:picLocks noChangeAspect="1"/>
          </p:cNvPicPr>
          <p:nvPr/>
        </p:nvPicPr>
        <p:blipFill>
          <a:blip r:embed="rId3"/>
          <a:stretch>
            <a:fillRect/>
          </a:stretch>
        </p:blipFill>
        <p:spPr>
          <a:xfrm>
            <a:off x="209337" y="1958754"/>
            <a:ext cx="8725326" cy="3500707"/>
          </a:xfrm>
          <a:prstGeom prst="rect">
            <a:avLst/>
          </a:prstGeom>
        </p:spPr>
      </p:pic>
    </p:spTree>
    <p:extLst>
      <p:ext uri="{BB962C8B-B14F-4D97-AF65-F5344CB8AC3E}">
        <p14:creationId xmlns:p14="http://schemas.microsoft.com/office/powerpoint/2010/main" val="82266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925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La demande de retraite progressive </a:t>
            </a:r>
          </a:p>
          <a:p>
            <a:pPr marL="0" indent="0">
              <a:buNone/>
            </a:pPr>
            <a:r>
              <a:rPr lang="fr-FR" sz="1800" dirty="0"/>
              <a:t>Articulation entre les régimes</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5" name="Image 4">
            <a:extLst>
              <a:ext uri="{FF2B5EF4-FFF2-40B4-BE49-F238E27FC236}">
                <a16:creationId xmlns:a16="http://schemas.microsoft.com/office/drawing/2014/main" id="{8B8ACEFE-4716-10EC-8C4C-2664E48D23D5}"/>
              </a:ext>
            </a:extLst>
          </p:cNvPr>
          <p:cNvPicPr>
            <a:picLocks noChangeAspect="1"/>
          </p:cNvPicPr>
          <p:nvPr/>
        </p:nvPicPr>
        <p:blipFill>
          <a:blip r:embed="rId3"/>
          <a:stretch>
            <a:fillRect/>
          </a:stretch>
        </p:blipFill>
        <p:spPr>
          <a:xfrm>
            <a:off x="0" y="1659607"/>
            <a:ext cx="9053565" cy="3799854"/>
          </a:xfrm>
          <a:prstGeom prst="rect">
            <a:avLst/>
          </a:prstGeom>
        </p:spPr>
      </p:pic>
    </p:spTree>
    <p:extLst>
      <p:ext uri="{BB962C8B-B14F-4D97-AF65-F5344CB8AC3E}">
        <p14:creationId xmlns:p14="http://schemas.microsoft.com/office/powerpoint/2010/main" val="166197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925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La demande de retraite progressive </a:t>
            </a:r>
          </a:p>
          <a:p>
            <a:pPr marL="0" indent="0">
              <a:buNone/>
            </a:pPr>
            <a:r>
              <a:rPr lang="fr-FR" sz="1800" dirty="0"/>
              <a:t>Si la CNRACL est le régime secondaire</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4" name="Image 3">
            <a:extLst>
              <a:ext uri="{FF2B5EF4-FFF2-40B4-BE49-F238E27FC236}">
                <a16:creationId xmlns:a16="http://schemas.microsoft.com/office/drawing/2014/main" id="{EA76092B-B7C4-4557-1373-436AABD7C6AA}"/>
              </a:ext>
            </a:extLst>
          </p:cNvPr>
          <p:cNvPicPr>
            <a:picLocks noChangeAspect="1"/>
          </p:cNvPicPr>
          <p:nvPr/>
        </p:nvPicPr>
        <p:blipFill>
          <a:blip r:embed="rId3"/>
          <a:stretch>
            <a:fillRect/>
          </a:stretch>
        </p:blipFill>
        <p:spPr>
          <a:xfrm>
            <a:off x="162338" y="1516752"/>
            <a:ext cx="8642711" cy="3542265"/>
          </a:xfrm>
          <a:prstGeom prst="rect">
            <a:avLst/>
          </a:prstGeom>
        </p:spPr>
      </p:pic>
    </p:spTree>
    <p:extLst>
      <p:ext uri="{BB962C8B-B14F-4D97-AF65-F5344CB8AC3E}">
        <p14:creationId xmlns:p14="http://schemas.microsoft.com/office/powerpoint/2010/main" val="23378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817" y="905856"/>
            <a:ext cx="8322366" cy="4298533"/>
          </a:xfrm>
        </p:spPr>
        <p:txBody>
          <a:bodyPr/>
          <a:lstStyle/>
          <a:p>
            <a:pPr marL="0" indent="0">
              <a:buNone/>
            </a:pPr>
            <a:endParaRPr lang="fr-FR" dirty="0"/>
          </a:p>
          <a:p>
            <a:pPr marL="0" indent="0">
              <a:buNone/>
            </a:pPr>
            <a:endParaRPr lang="fr-FR" dirty="0"/>
          </a:p>
          <a:p>
            <a:pPr marL="0" indent="0">
              <a:buNone/>
            </a:pPr>
            <a:endParaRPr lang="fr-FR" dirty="0"/>
          </a:p>
        </p:txBody>
      </p:sp>
      <p:sp>
        <p:nvSpPr>
          <p:cNvPr id="2" name="Titre 1">
            <a:extLst>
              <a:ext uri="{FF2B5EF4-FFF2-40B4-BE49-F238E27FC236}">
                <a16:creationId xmlns:a16="http://schemas.microsoft.com/office/drawing/2014/main" id="{2475FFBE-6B71-FC9C-D6B6-E43B3B582B30}"/>
              </a:ext>
            </a:extLst>
          </p:cNvPr>
          <p:cNvSpPr>
            <a:spLocks noGrp="1"/>
          </p:cNvSpPr>
          <p:nvPr>
            <p:ph type="title"/>
          </p:nvPr>
        </p:nvSpPr>
        <p:spPr>
          <a:xfrm>
            <a:off x="302775" y="0"/>
            <a:ext cx="8538450" cy="6333067"/>
          </a:xfrm>
          <a:solidFill>
            <a:schemeClr val="bg2"/>
          </a:solidFill>
        </p:spPr>
        <p:txBody>
          <a:bodyPr>
            <a:normAutofit/>
          </a:bodyPr>
          <a:lstStyle/>
          <a:p>
            <a:r>
              <a:rPr lang="fr-FR" dirty="0">
                <a:solidFill>
                  <a:schemeClr val="bg2">
                    <a:lumMod val="50000"/>
                  </a:schemeClr>
                </a:solidFill>
              </a:rPr>
              <a:t>03- La demande de retraite progressive sur </a:t>
            </a:r>
            <a:r>
              <a:rPr lang="fr-FR" dirty="0" err="1">
                <a:solidFill>
                  <a:schemeClr val="bg2">
                    <a:lumMod val="50000"/>
                  </a:schemeClr>
                </a:solidFill>
              </a:rPr>
              <a:t>Pep’s</a:t>
            </a:r>
            <a:endParaRPr lang="fr-FR" dirty="0">
              <a:solidFill>
                <a:schemeClr val="bg2">
                  <a:lumMod val="50000"/>
                </a:schemeClr>
              </a:solidFill>
            </a:endParaRPr>
          </a:p>
        </p:txBody>
      </p:sp>
    </p:spTree>
    <p:extLst>
      <p:ext uri="{BB962C8B-B14F-4D97-AF65-F5344CB8AC3E}">
        <p14:creationId xmlns:p14="http://schemas.microsoft.com/office/powerpoint/2010/main" val="171723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D86CC-87CB-6844-BC08-7849517F4187}"/>
              </a:ext>
            </a:extLst>
          </p:cNvPr>
          <p:cNvSpPr>
            <a:spLocks noGrp="1"/>
          </p:cNvSpPr>
          <p:nvPr>
            <p:ph type="title"/>
          </p:nvPr>
        </p:nvSpPr>
        <p:spPr/>
        <p:txBody>
          <a:bodyPr>
            <a:normAutofit fontScale="9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8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La demande de retraite progressive sur </a:t>
            </a:r>
            <a:r>
              <a:rPr kumimoji="0" lang="fr-FR" sz="2800" b="1" i="0" u="none" strike="noStrike" kern="1200" cap="none" spc="0" normalizeH="0" baseline="0" noProof="0" dirty="0" err="1">
                <a:ln>
                  <a:noFill/>
                </a:ln>
                <a:solidFill>
                  <a:srgbClr val="CCDDEA">
                    <a:lumMod val="50000"/>
                  </a:srgbClr>
                </a:solidFill>
                <a:effectLst/>
                <a:uLnTx/>
                <a:uFillTx/>
                <a:latin typeface="Trebuchet MS" panose="020B0603020202020204" pitchFamily="34" charset="0"/>
                <a:ea typeface="+mn-ea"/>
                <a:cs typeface="+mn-cs"/>
              </a:rPr>
              <a:t>Pep’s</a:t>
            </a:r>
            <a:br>
              <a:rPr kumimoji="0" lang="fr-FR" sz="28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br>
            <a:r>
              <a:rPr lang="fr-FR" sz="2700" b="1" dirty="0">
                <a:latin typeface="+mn-lt"/>
              </a:rPr>
              <a:t>Outil liquidation de pension</a:t>
            </a:r>
            <a:br>
              <a:rPr lang="fr-FR" sz="1600" dirty="0"/>
            </a:br>
            <a:br>
              <a:rPr kumimoji="0" lang="fr-FR" sz="1000" b="0" i="0" u="none" strike="noStrike" kern="1200" cap="none" spc="0" normalizeH="0" baseline="0" noProof="0" dirty="0">
                <a:ln>
                  <a:noFill/>
                </a:ln>
                <a:solidFill>
                  <a:srgbClr val="000000">
                    <a:lumMod val="75000"/>
                    <a:lumOff val="25000"/>
                  </a:srgbClr>
                </a:solidFill>
                <a:effectLst/>
                <a:uLnTx/>
                <a:uFillTx/>
                <a:latin typeface="Trebuchet MS" panose="020B0603020202020204" pitchFamily="34" charset="0"/>
                <a:ea typeface="+mn-ea"/>
                <a:cs typeface="+mn-cs"/>
              </a:rPr>
            </a:br>
            <a:endParaRPr lang="fr-FR" dirty="0"/>
          </a:p>
        </p:txBody>
      </p:sp>
      <p:sp>
        <p:nvSpPr>
          <p:cNvPr id="3" name="Espace réservé du contenu 2">
            <a:extLst>
              <a:ext uri="{FF2B5EF4-FFF2-40B4-BE49-F238E27FC236}">
                <a16:creationId xmlns:a16="http://schemas.microsoft.com/office/drawing/2014/main" id="{2784AA62-316D-0691-8FFA-3BCABE208A4A}"/>
              </a:ext>
            </a:extLst>
          </p:cNvPr>
          <p:cNvSpPr>
            <a:spLocks noGrp="1"/>
          </p:cNvSpPr>
          <p:nvPr>
            <p:ph idx="1"/>
          </p:nvPr>
        </p:nvSpPr>
        <p:spPr/>
        <p:txBody>
          <a:bodyPr/>
          <a:lstStyle/>
          <a:p>
            <a:pPr marR="0" lvl="0" algn="l" defTabSz="914400" rtl="0" eaLnBrk="1" fontAlgn="auto" latinLnBrk="0" hangingPunct="1">
              <a:lnSpc>
                <a:spcPct val="90000"/>
              </a:lnSpc>
              <a:spcBef>
                <a:spcPts val="1200"/>
              </a:spcBef>
              <a:spcAft>
                <a:spcPts val="200"/>
              </a:spcAft>
              <a:buClr>
                <a:srgbClr val="FF0000"/>
              </a:buClr>
              <a:buSzPct val="100000"/>
              <a:buFont typeface="Wingdings" panose="05000000000000000000" pitchFamily="2" charset="2"/>
              <a:buChar char="Ø"/>
              <a:tabLst>
                <a:tab pos="180975" algn="l"/>
              </a:tabLst>
              <a:defRPr/>
            </a:pPr>
            <a:r>
              <a:rPr kumimoji="0" lang="fr-FR" sz="2400" b="0" i="0" u="none" strike="noStrike" kern="1200" cap="none" spc="0" normalizeH="0" baseline="0" noProof="0" dirty="0">
                <a:ln>
                  <a:noFill/>
                </a:ln>
                <a:solidFill>
                  <a:srgbClr val="000000"/>
                </a:solidFill>
                <a:effectLst/>
                <a:uLnTx/>
                <a:uFillTx/>
                <a:latin typeface="Calibri" panose="020F0502020204030204"/>
                <a:ea typeface="+mn-ea"/>
                <a:cs typeface="+mn-cs"/>
              </a:rPr>
              <a:t> La liquidation au titre d’une retraite progressive se traite </a:t>
            </a:r>
            <a:r>
              <a:rPr kumimoji="0" lang="fr-FR" sz="2400" b="1" i="0" u="none" strike="noStrike" kern="1200" cap="none" spc="0" normalizeH="0" baseline="0" noProof="0" dirty="0">
                <a:ln>
                  <a:noFill/>
                </a:ln>
                <a:solidFill>
                  <a:srgbClr val="000000"/>
                </a:solidFill>
                <a:effectLst/>
                <a:uLnTx/>
                <a:uFillTx/>
                <a:latin typeface="Calibri" panose="020F0502020204030204"/>
                <a:ea typeface="+mn-ea"/>
                <a:cs typeface="+mn-cs"/>
              </a:rPr>
              <a:t>selon les mêmes règles qu’une liquidation de pension normale</a:t>
            </a:r>
            <a:r>
              <a:rPr kumimoji="0" lang="fr-FR" sz="2400" b="0" i="0" u="none" strike="noStrike" kern="1200" cap="none" spc="0" normalizeH="0" baseline="0" noProof="0" dirty="0">
                <a:ln>
                  <a:noFill/>
                </a:ln>
                <a:solidFill>
                  <a:srgbClr val="000000"/>
                </a:solidFill>
                <a:effectLst/>
                <a:uLnTx/>
                <a:uFillTx/>
                <a:latin typeface="Calibri" panose="020F0502020204030204"/>
                <a:ea typeface="+mn-ea"/>
                <a:cs typeface="+mn-cs"/>
              </a:rPr>
              <a:t>, la date de radiation des cadres étant simplement remplacée par la date d’effet de la retraite progressive. </a:t>
            </a:r>
          </a:p>
          <a:p>
            <a:pPr marR="0" lvl="0" algn="l" defTabSz="914400" rtl="0" eaLnBrk="1" fontAlgn="auto" latinLnBrk="0" hangingPunct="1">
              <a:lnSpc>
                <a:spcPct val="90000"/>
              </a:lnSpc>
              <a:spcBef>
                <a:spcPts val="1200"/>
              </a:spcBef>
              <a:spcAft>
                <a:spcPts val="200"/>
              </a:spcAft>
              <a:buClr>
                <a:srgbClr val="FF0000"/>
              </a:buClr>
              <a:buSzPct val="100000"/>
              <a:buFont typeface="Wingdings" panose="05000000000000000000" pitchFamily="2" charset="2"/>
              <a:buChar char="Ø"/>
              <a:tabLst>
                <a:tab pos="180975" algn="l"/>
              </a:tabLst>
              <a:defRPr/>
            </a:pPr>
            <a:r>
              <a:rPr kumimoji="0" lang="fr-FR" sz="2400" b="0" i="0" u="none" strike="noStrike" kern="1200" cap="none" spc="0" normalizeH="0" baseline="0" noProof="0" dirty="0">
                <a:ln>
                  <a:noFill/>
                </a:ln>
                <a:solidFill>
                  <a:srgbClr val="000000"/>
                </a:solidFill>
                <a:effectLst/>
                <a:uLnTx/>
                <a:uFillTx/>
                <a:latin typeface="Calibri" panose="020F0502020204030204"/>
                <a:ea typeface="+mn-ea"/>
                <a:cs typeface="+mn-cs"/>
              </a:rPr>
              <a:t> La demande de retraite progressive auprès de la CNRACL est à saisir en ligne par l’employeur via la plateforme </a:t>
            </a:r>
            <a:r>
              <a:rPr kumimoji="0" lang="fr-FR" sz="2400" b="1" i="0" u="none" strike="noStrike" kern="1200" cap="none" spc="0" normalizeH="0" baseline="0" noProof="0" dirty="0" err="1">
                <a:ln>
                  <a:noFill/>
                </a:ln>
                <a:solidFill>
                  <a:srgbClr val="000000"/>
                </a:solidFill>
                <a:effectLst/>
                <a:uLnTx/>
                <a:uFillTx/>
                <a:latin typeface="Calibri" panose="020F0502020204030204"/>
                <a:ea typeface="+mn-ea"/>
                <a:cs typeface="+mn-cs"/>
              </a:rPr>
              <a:t>PEP’s</a:t>
            </a:r>
            <a:r>
              <a:rPr kumimoji="0" lang="fr-FR" sz="2400" b="1" i="0" u="none" strike="noStrike" kern="1200" cap="none" spc="0" normalizeH="0" baseline="0" noProof="0" dirty="0">
                <a:ln>
                  <a:noFill/>
                </a:ln>
                <a:solidFill>
                  <a:srgbClr val="000000"/>
                </a:solidFill>
                <a:effectLst/>
                <a:uLnTx/>
                <a:uFillTx/>
                <a:latin typeface="Calibri" panose="020F0502020204030204"/>
                <a:ea typeface="+mn-ea"/>
                <a:cs typeface="+mn-cs"/>
              </a:rPr>
              <a:t> de la CNRACL</a:t>
            </a:r>
            <a:r>
              <a:rPr kumimoji="0" lang="fr-FR" sz="19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fr-FR"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fr-FR" dirty="0"/>
          </a:p>
        </p:txBody>
      </p:sp>
    </p:spTree>
    <p:extLst>
      <p:ext uri="{BB962C8B-B14F-4D97-AF65-F5344CB8AC3E}">
        <p14:creationId xmlns:p14="http://schemas.microsoft.com/office/powerpoint/2010/main" val="289009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925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La demande de retraite progressive sur </a:t>
            </a:r>
            <a:r>
              <a:rPr kumimoji="0" lang="fr-FR" sz="2900" b="1" i="0" u="none" strike="noStrike" kern="1200" cap="none" spc="0" normalizeH="0" baseline="0" noProof="0" dirty="0" err="1">
                <a:ln>
                  <a:noFill/>
                </a:ln>
                <a:solidFill>
                  <a:srgbClr val="CCDDEA">
                    <a:lumMod val="50000"/>
                  </a:srgbClr>
                </a:solidFill>
                <a:effectLst/>
                <a:uLnTx/>
                <a:uFillTx/>
                <a:latin typeface="Trebuchet MS" panose="020B0603020202020204" pitchFamily="34" charset="0"/>
                <a:ea typeface="+mn-ea"/>
                <a:cs typeface="+mn-cs"/>
              </a:rPr>
              <a:t>Pep’s</a:t>
            </a:r>
            <a:endPar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endParaRPr>
          </a:p>
          <a:p>
            <a:pPr marL="0" indent="0">
              <a:buNone/>
            </a:pPr>
            <a:r>
              <a:rPr lang="fr-FR" sz="1800" dirty="0"/>
              <a:t>Outil liquidation de pension</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5" name="Image 4">
            <a:extLst>
              <a:ext uri="{FF2B5EF4-FFF2-40B4-BE49-F238E27FC236}">
                <a16:creationId xmlns:a16="http://schemas.microsoft.com/office/drawing/2014/main" id="{422645AB-F8F1-68DC-83CE-CAE0F3482DAE}"/>
              </a:ext>
            </a:extLst>
          </p:cNvPr>
          <p:cNvPicPr>
            <a:picLocks noChangeAspect="1"/>
          </p:cNvPicPr>
          <p:nvPr/>
        </p:nvPicPr>
        <p:blipFill>
          <a:blip r:embed="rId3"/>
          <a:stretch>
            <a:fillRect/>
          </a:stretch>
        </p:blipFill>
        <p:spPr>
          <a:xfrm>
            <a:off x="217931" y="1953452"/>
            <a:ext cx="8708138" cy="3413677"/>
          </a:xfrm>
          <a:prstGeom prst="rect">
            <a:avLst/>
          </a:prstGeom>
        </p:spPr>
      </p:pic>
    </p:spTree>
    <p:extLst>
      <p:ext uri="{BB962C8B-B14F-4D97-AF65-F5344CB8AC3E}">
        <p14:creationId xmlns:p14="http://schemas.microsoft.com/office/powerpoint/2010/main" val="217925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925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La demande de retraite progressive sur </a:t>
            </a:r>
            <a:r>
              <a:rPr kumimoji="0" lang="fr-FR" sz="2900" b="1" i="0" u="none" strike="noStrike" kern="1200" cap="none" spc="0" normalizeH="0" baseline="0" noProof="0" dirty="0" err="1">
                <a:ln>
                  <a:noFill/>
                </a:ln>
                <a:solidFill>
                  <a:srgbClr val="CCDDEA">
                    <a:lumMod val="50000"/>
                  </a:srgbClr>
                </a:solidFill>
                <a:effectLst/>
                <a:uLnTx/>
                <a:uFillTx/>
                <a:latin typeface="Trebuchet MS" panose="020B0603020202020204" pitchFamily="34" charset="0"/>
                <a:ea typeface="+mn-ea"/>
                <a:cs typeface="+mn-cs"/>
              </a:rPr>
              <a:t>Pep’s</a:t>
            </a:r>
            <a:endPar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endParaRPr>
          </a:p>
          <a:p>
            <a:pPr marL="0" indent="0">
              <a:buNone/>
            </a:pPr>
            <a:r>
              <a:rPr lang="fr-FR" sz="1800" dirty="0"/>
              <a:t>Réception de la demande</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4" name="Image 3">
            <a:extLst>
              <a:ext uri="{FF2B5EF4-FFF2-40B4-BE49-F238E27FC236}">
                <a16:creationId xmlns:a16="http://schemas.microsoft.com/office/drawing/2014/main" id="{101E2E0F-B5F4-E8E8-C118-836533D8B9FA}"/>
              </a:ext>
            </a:extLst>
          </p:cNvPr>
          <p:cNvPicPr>
            <a:picLocks noChangeAspect="1"/>
          </p:cNvPicPr>
          <p:nvPr/>
        </p:nvPicPr>
        <p:blipFill>
          <a:blip r:embed="rId3"/>
          <a:stretch>
            <a:fillRect/>
          </a:stretch>
        </p:blipFill>
        <p:spPr>
          <a:xfrm>
            <a:off x="620974" y="1838532"/>
            <a:ext cx="8242660" cy="3511599"/>
          </a:xfrm>
          <a:prstGeom prst="rect">
            <a:avLst/>
          </a:prstGeom>
        </p:spPr>
      </p:pic>
    </p:spTree>
    <p:extLst>
      <p:ext uri="{BB962C8B-B14F-4D97-AF65-F5344CB8AC3E}">
        <p14:creationId xmlns:p14="http://schemas.microsoft.com/office/powerpoint/2010/main" val="422332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925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La demande de retraite progressive sur </a:t>
            </a:r>
            <a:r>
              <a:rPr kumimoji="0" lang="fr-FR" sz="2900" b="1" i="0" u="none" strike="noStrike" kern="1200" cap="none" spc="0" normalizeH="0" baseline="0" noProof="0" dirty="0" err="1">
                <a:ln>
                  <a:noFill/>
                </a:ln>
                <a:solidFill>
                  <a:srgbClr val="CCDDEA">
                    <a:lumMod val="50000"/>
                  </a:srgbClr>
                </a:solidFill>
                <a:effectLst/>
                <a:uLnTx/>
                <a:uFillTx/>
                <a:latin typeface="Trebuchet MS" panose="020B0603020202020204" pitchFamily="34" charset="0"/>
                <a:ea typeface="+mn-ea"/>
                <a:cs typeface="+mn-cs"/>
              </a:rPr>
              <a:t>Pep’s</a:t>
            </a:r>
            <a:endPar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endParaRPr>
          </a:p>
          <a:p>
            <a:pPr marL="0" indent="0">
              <a:buNone/>
            </a:pPr>
            <a:r>
              <a:rPr lang="fr-FR" sz="1800" dirty="0"/>
              <a:t>Condition des 150 trimestres de durée d’assurance</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5" name="Image 4">
            <a:extLst>
              <a:ext uri="{FF2B5EF4-FFF2-40B4-BE49-F238E27FC236}">
                <a16:creationId xmlns:a16="http://schemas.microsoft.com/office/drawing/2014/main" id="{11051E3C-7530-F02A-01F2-FE94A2FA9A41}"/>
              </a:ext>
            </a:extLst>
          </p:cNvPr>
          <p:cNvPicPr>
            <a:picLocks noChangeAspect="1"/>
          </p:cNvPicPr>
          <p:nvPr/>
        </p:nvPicPr>
        <p:blipFill>
          <a:blip r:embed="rId3"/>
          <a:stretch>
            <a:fillRect/>
          </a:stretch>
        </p:blipFill>
        <p:spPr>
          <a:xfrm>
            <a:off x="411122" y="1694414"/>
            <a:ext cx="8632865" cy="3871499"/>
          </a:xfrm>
          <a:prstGeom prst="rect">
            <a:avLst/>
          </a:prstGeom>
        </p:spPr>
      </p:pic>
    </p:spTree>
    <p:extLst>
      <p:ext uri="{BB962C8B-B14F-4D97-AF65-F5344CB8AC3E}">
        <p14:creationId xmlns:p14="http://schemas.microsoft.com/office/powerpoint/2010/main" val="411566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7803" y="434449"/>
            <a:ext cx="8025135" cy="1067171"/>
          </a:xfrm>
          <a:noFill/>
        </p:spPr>
        <p:txBody>
          <a:bodyPr>
            <a:normAutofit/>
          </a:bodyPr>
          <a:lstStyle/>
          <a:p>
            <a:r>
              <a:rPr lang="fr-FR" dirty="0">
                <a:solidFill>
                  <a:schemeClr val="bg2">
                    <a:lumMod val="50000"/>
                  </a:schemeClr>
                </a:solidFill>
              </a:rPr>
              <a:t>Retraite progressive</a:t>
            </a:r>
          </a:p>
        </p:txBody>
      </p:sp>
      <p:sp>
        <p:nvSpPr>
          <p:cNvPr id="3" name="Espace réservé du contenu 2"/>
          <p:cNvSpPr>
            <a:spLocks noGrp="1"/>
          </p:cNvSpPr>
          <p:nvPr>
            <p:ph idx="1"/>
          </p:nvPr>
        </p:nvSpPr>
        <p:spPr>
          <a:xfrm>
            <a:off x="221220" y="1244139"/>
            <a:ext cx="8922780" cy="4668981"/>
          </a:xfrm>
        </p:spPr>
        <p:txBody>
          <a:bodyPr>
            <a:normAutofit/>
          </a:bodyPr>
          <a:lstStyle/>
          <a:p>
            <a:endParaRPr lang="fr-FR" sz="2400" b="1" dirty="0">
              <a:solidFill>
                <a:schemeClr val="tx1"/>
              </a:solidFill>
            </a:endParaRPr>
          </a:p>
          <a:p>
            <a:pPr marL="0" indent="0">
              <a:buClr>
                <a:schemeClr val="bg2">
                  <a:lumMod val="50000"/>
                </a:schemeClr>
              </a:buClr>
              <a:buNone/>
            </a:pPr>
            <a:r>
              <a:rPr lang="fr-FR" sz="2400" b="1" dirty="0">
                <a:solidFill>
                  <a:schemeClr val="bg2">
                    <a:lumMod val="50000"/>
                  </a:schemeClr>
                </a:solidFill>
              </a:rPr>
              <a:t>Loi n°2023-270 du 14 avril 2023 de financement rectificative de la sécurité sociale pour 2023</a:t>
            </a:r>
            <a:br>
              <a:rPr lang="fr-FR" sz="2400" b="1" dirty="0">
                <a:solidFill>
                  <a:schemeClr val="bg2">
                    <a:lumMod val="50000"/>
                  </a:schemeClr>
                </a:solidFill>
              </a:rPr>
            </a:br>
            <a:endParaRPr lang="fr-FR" sz="2400" b="1" dirty="0">
              <a:solidFill>
                <a:schemeClr val="bg2">
                  <a:lumMod val="50000"/>
                </a:schemeClr>
              </a:solidFill>
            </a:endParaRPr>
          </a:p>
          <a:p>
            <a:pPr lvl="1">
              <a:buFont typeface="Wingdings" panose="05000000000000000000" pitchFamily="2" charset="2"/>
              <a:buChar char="Ø"/>
            </a:pPr>
            <a:r>
              <a:rPr lang="fr-FR" sz="1600" dirty="0"/>
              <a:t>Les décrets n° 2023-751 et 2023-753 du 10 août 2023 relatifs au cumul emploi-retraite et à la retraite progressive précisent le dispositif de retraite progressive.</a:t>
            </a:r>
            <a:br>
              <a:rPr lang="fr-FR" sz="1600" b="1" dirty="0">
                <a:solidFill>
                  <a:schemeClr val="bg2">
                    <a:lumMod val="50000"/>
                  </a:schemeClr>
                </a:solidFill>
              </a:rPr>
            </a:br>
            <a:endParaRPr lang="fr-FR" sz="1600" b="1" dirty="0">
              <a:solidFill>
                <a:schemeClr val="bg2">
                  <a:lumMod val="50000"/>
                </a:schemeClr>
              </a:solidFill>
            </a:endParaRPr>
          </a:p>
          <a:p>
            <a:pPr lvl="1">
              <a:buFont typeface="Wingdings" panose="05000000000000000000" pitchFamily="2" charset="2"/>
              <a:buChar char="Ø"/>
            </a:pPr>
            <a:r>
              <a:rPr lang="fr-FR" sz="1600" dirty="0"/>
              <a:t>La circulaire pour la CNRACL n’est pas publiée à ce jour</a:t>
            </a:r>
          </a:p>
        </p:txBody>
      </p:sp>
    </p:spTree>
    <p:extLst>
      <p:ext uri="{BB962C8B-B14F-4D97-AF65-F5344CB8AC3E}">
        <p14:creationId xmlns:p14="http://schemas.microsoft.com/office/powerpoint/2010/main" val="435128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817" y="905856"/>
            <a:ext cx="8322366" cy="4298533"/>
          </a:xfrm>
        </p:spPr>
        <p:txBody>
          <a:bodyPr/>
          <a:lstStyle/>
          <a:p>
            <a:pPr marL="0" indent="0">
              <a:buNone/>
            </a:pPr>
            <a:endParaRPr lang="fr-FR" dirty="0"/>
          </a:p>
          <a:p>
            <a:pPr marL="0" indent="0">
              <a:buNone/>
            </a:pPr>
            <a:endParaRPr lang="fr-FR" dirty="0"/>
          </a:p>
          <a:p>
            <a:pPr marL="0" indent="0">
              <a:buNone/>
            </a:pPr>
            <a:endParaRPr lang="fr-FR" dirty="0"/>
          </a:p>
        </p:txBody>
      </p:sp>
      <p:sp>
        <p:nvSpPr>
          <p:cNvPr id="2" name="Titre 1">
            <a:extLst>
              <a:ext uri="{FF2B5EF4-FFF2-40B4-BE49-F238E27FC236}">
                <a16:creationId xmlns:a16="http://schemas.microsoft.com/office/drawing/2014/main" id="{2475FFBE-6B71-FC9C-D6B6-E43B3B582B30}"/>
              </a:ext>
            </a:extLst>
          </p:cNvPr>
          <p:cNvSpPr>
            <a:spLocks noGrp="1"/>
          </p:cNvSpPr>
          <p:nvPr>
            <p:ph type="title"/>
          </p:nvPr>
        </p:nvSpPr>
        <p:spPr>
          <a:xfrm>
            <a:off x="302775" y="0"/>
            <a:ext cx="8538450" cy="6333067"/>
          </a:xfrm>
          <a:solidFill>
            <a:schemeClr val="bg2"/>
          </a:solidFill>
        </p:spPr>
        <p:txBody>
          <a:bodyPr>
            <a:normAutofit/>
          </a:bodyPr>
          <a:lstStyle/>
          <a:p>
            <a:r>
              <a:rPr lang="fr-FR" dirty="0">
                <a:solidFill>
                  <a:schemeClr val="bg2">
                    <a:lumMod val="50000"/>
                  </a:schemeClr>
                </a:solidFill>
              </a:rPr>
              <a:t>04- Calcul et paiement de la pension partielle</a:t>
            </a:r>
          </a:p>
        </p:txBody>
      </p:sp>
    </p:spTree>
    <p:extLst>
      <p:ext uri="{BB962C8B-B14F-4D97-AF65-F5344CB8AC3E}">
        <p14:creationId xmlns:p14="http://schemas.microsoft.com/office/powerpoint/2010/main" val="209723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27BD12C5-2167-E401-4BC7-FC32BF0CD0EA}"/>
              </a:ext>
            </a:extLst>
          </p:cNvPr>
          <p:cNvSpPr/>
          <p:nvPr/>
        </p:nvSpPr>
        <p:spPr>
          <a:xfrm>
            <a:off x="701947" y="1612083"/>
            <a:ext cx="7463015" cy="1191491"/>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t>La pension est calculée avec tous ses accessoires au prorata de la fraction de pension servie dès lors que les conditions pour en bénéficier sont satisfaites</a:t>
            </a:r>
          </a:p>
        </p:txBody>
      </p:sp>
      <p:sp>
        <p:nvSpPr>
          <p:cNvPr id="5" name="Ellipse 4">
            <a:extLst>
              <a:ext uri="{FF2B5EF4-FFF2-40B4-BE49-F238E27FC236}">
                <a16:creationId xmlns:a16="http://schemas.microsoft.com/office/drawing/2014/main" id="{55E252FF-6882-3BF1-CB69-E341E2798CD1}"/>
              </a:ext>
            </a:extLst>
          </p:cNvPr>
          <p:cNvSpPr/>
          <p:nvPr/>
        </p:nvSpPr>
        <p:spPr>
          <a:xfrm>
            <a:off x="133198" y="3278054"/>
            <a:ext cx="2156724" cy="2112984"/>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Indice détenu depuis 6 mois au moins avant la date d’effet de la pension </a:t>
            </a:r>
          </a:p>
        </p:txBody>
      </p:sp>
      <p:sp>
        <p:nvSpPr>
          <p:cNvPr id="6" name="Ellipse 5">
            <a:extLst>
              <a:ext uri="{FF2B5EF4-FFF2-40B4-BE49-F238E27FC236}">
                <a16:creationId xmlns:a16="http://schemas.microsoft.com/office/drawing/2014/main" id="{F76C5771-A69E-BE80-9A70-A8CE939126B3}"/>
              </a:ext>
            </a:extLst>
          </p:cNvPr>
          <p:cNvSpPr/>
          <p:nvPr/>
        </p:nvSpPr>
        <p:spPr>
          <a:xfrm>
            <a:off x="2376972" y="3286105"/>
            <a:ext cx="2156724" cy="2112984"/>
          </a:xfrm>
          <a:prstGeom prst="ellipse">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Application d’une décote</a:t>
            </a:r>
          </a:p>
          <a:p>
            <a:pPr algn="ctr"/>
            <a:r>
              <a:rPr lang="fr-FR" dirty="0"/>
              <a:t>Prise en compte des services et bonifications	</a:t>
            </a:r>
          </a:p>
        </p:txBody>
      </p:sp>
      <p:sp>
        <p:nvSpPr>
          <p:cNvPr id="7" name="Ellipse 6">
            <a:extLst>
              <a:ext uri="{FF2B5EF4-FFF2-40B4-BE49-F238E27FC236}">
                <a16:creationId xmlns:a16="http://schemas.microsoft.com/office/drawing/2014/main" id="{DF2A1420-10C6-A2D8-DAB0-1FEA85B2CF88}"/>
              </a:ext>
            </a:extLst>
          </p:cNvPr>
          <p:cNvSpPr/>
          <p:nvPr/>
        </p:nvSpPr>
        <p:spPr>
          <a:xfrm>
            <a:off x="4659050" y="3286105"/>
            <a:ext cx="2156724" cy="211298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Comparaison avec minimum garanti si conditions satisfaites</a:t>
            </a:r>
          </a:p>
        </p:txBody>
      </p:sp>
      <p:sp>
        <p:nvSpPr>
          <p:cNvPr id="8" name="Ellipse 7">
            <a:extLst>
              <a:ext uri="{FF2B5EF4-FFF2-40B4-BE49-F238E27FC236}">
                <a16:creationId xmlns:a16="http://schemas.microsoft.com/office/drawing/2014/main" id="{4C0CF605-AFBF-51C5-562C-86C047A564B2}"/>
              </a:ext>
            </a:extLst>
          </p:cNvPr>
          <p:cNvSpPr/>
          <p:nvPr/>
        </p:nvSpPr>
        <p:spPr>
          <a:xfrm>
            <a:off x="6941128" y="3286105"/>
            <a:ext cx="2156724" cy="2112984"/>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Accessoires de pension : majoration enfant, handicap, NBI, CTI</a:t>
            </a:r>
          </a:p>
        </p:txBody>
      </p:sp>
      <p:pic>
        <p:nvPicPr>
          <p:cNvPr id="14" name="Image 13">
            <a:extLst>
              <a:ext uri="{FF2B5EF4-FFF2-40B4-BE49-F238E27FC236}">
                <a16:creationId xmlns:a16="http://schemas.microsoft.com/office/drawing/2014/main" id="{FF61D9A6-A473-3B3F-5930-329978FD638B}"/>
              </a:ext>
            </a:extLst>
          </p:cNvPr>
          <p:cNvPicPr>
            <a:picLocks noChangeAspect="1"/>
          </p:cNvPicPr>
          <p:nvPr/>
        </p:nvPicPr>
        <p:blipFill>
          <a:blip r:embed="rId3"/>
          <a:stretch>
            <a:fillRect/>
          </a:stretch>
        </p:blipFill>
        <p:spPr>
          <a:xfrm>
            <a:off x="133198" y="236864"/>
            <a:ext cx="7145131" cy="1133954"/>
          </a:xfrm>
          <a:prstGeom prst="rect">
            <a:avLst/>
          </a:prstGeom>
        </p:spPr>
      </p:pic>
    </p:spTree>
    <p:extLst>
      <p:ext uri="{BB962C8B-B14F-4D97-AF65-F5344CB8AC3E}">
        <p14:creationId xmlns:p14="http://schemas.microsoft.com/office/powerpoint/2010/main" val="570980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925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Calcul et paiement de la pension partielle</a:t>
            </a:r>
          </a:p>
          <a:p>
            <a:pPr marL="0" indent="0">
              <a:buNone/>
            </a:pPr>
            <a:r>
              <a:rPr lang="fr-FR" sz="1800" dirty="0"/>
              <a:t>Montant de la pension partielle servie</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sp>
        <p:nvSpPr>
          <p:cNvPr id="2" name="Ellipse 1">
            <a:extLst>
              <a:ext uri="{FF2B5EF4-FFF2-40B4-BE49-F238E27FC236}">
                <a16:creationId xmlns:a16="http://schemas.microsoft.com/office/drawing/2014/main" id="{DC414E59-07BC-2894-460F-2F4D2B261837}"/>
              </a:ext>
            </a:extLst>
          </p:cNvPr>
          <p:cNvSpPr/>
          <p:nvPr/>
        </p:nvSpPr>
        <p:spPr>
          <a:xfrm>
            <a:off x="866115" y="1706562"/>
            <a:ext cx="1865009" cy="1524095"/>
          </a:xfrm>
          <a:prstGeom prst="ellipse">
            <a:avLst/>
          </a:prstGeom>
          <a:solidFill>
            <a:schemeClr val="bg2">
              <a:lumMod val="50000"/>
            </a:schemeClr>
          </a:solidFill>
        </p:spPr>
        <p:style>
          <a:lnRef idx="2">
            <a:schemeClr val="accent1">
              <a:shade val="15000"/>
            </a:schemeClr>
          </a:lnRef>
          <a:fillRef idx="1001">
            <a:schemeClr val="lt2"/>
          </a:fillRef>
          <a:effectRef idx="0">
            <a:schemeClr val="accent1"/>
          </a:effectRef>
          <a:fontRef idx="minor">
            <a:schemeClr val="lt1"/>
          </a:fontRef>
        </p:style>
        <p:txBody>
          <a:bodyPr rtlCol="0" anchor="ctr"/>
          <a:lstStyle/>
          <a:p>
            <a:pPr algn="ctr"/>
            <a:r>
              <a:rPr lang="fr-FR" b="1" dirty="0"/>
              <a:t>Montant de la pension</a:t>
            </a:r>
          </a:p>
        </p:txBody>
      </p:sp>
      <p:sp>
        <p:nvSpPr>
          <p:cNvPr id="7" name="Ellipse 6">
            <a:extLst>
              <a:ext uri="{FF2B5EF4-FFF2-40B4-BE49-F238E27FC236}">
                <a16:creationId xmlns:a16="http://schemas.microsoft.com/office/drawing/2014/main" id="{40B9D817-DD8E-4D7E-62F9-F18EACB52028}"/>
              </a:ext>
            </a:extLst>
          </p:cNvPr>
          <p:cNvSpPr/>
          <p:nvPr/>
        </p:nvSpPr>
        <p:spPr>
          <a:xfrm>
            <a:off x="3758028" y="1706562"/>
            <a:ext cx="1865009" cy="1524095"/>
          </a:xfrm>
          <a:prstGeom prst="ellipse">
            <a:avLst/>
          </a:prstGeom>
          <a:solidFill>
            <a:schemeClr val="bg2">
              <a:lumMod val="75000"/>
            </a:schemeClr>
          </a:solidFill>
        </p:spPr>
        <p:style>
          <a:lnRef idx="2">
            <a:schemeClr val="accent1">
              <a:shade val="15000"/>
            </a:schemeClr>
          </a:lnRef>
          <a:fillRef idx="1003">
            <a:schemeClr val="lt2"/>
          </a:fillRef>
          <a:effectRef idx="0">
            <a:schemeClr val="accent1"/>
          </a:effectRef>
          <a:fontRef idx="minor">
            <a:schemeClr val="lt1"/>
          </a:fontRef>
        </p:style>
        <p:txBody>
          <a:bodyPr rtlCol="0" anchor="ctr"/>
          <a:lstStyle/>
          <a:p>
            <a:pPr algn="ctr"/>
            <a:r>
              <a:rPr lang="fr-FR" b="1" dirty="0">
                <a:solidFill>
                  <a:schemeClr val="tx1"/>
                </a:solidFill>
              </a:rPr>
              <a:t>Quotité non travaillée</a:t>
            </a:r>
          </a:p>
        </p:txBody>
      </p:sp>
      <p:sp>
        <p:nvSpPr>
          <p:cNvPr id="8" name="Ellipse 7">
            <a:extLst>
              <a:ext uri="{FF2B5EF4-FFF2-40B4-BE49-F238E27FC236}">
                <a16:creationId xmlns:a16="http://schemas.microsoft.com/office/drawing/2014/main" id="{5A20BDA2-749C-563E-7D38-680ECC9C067E}"/>
              </a:ext>
            </a:extLst>
          </p:cNvPr>
          <p:cNvSpPr/>
          <p:nvPr/>
        </p:nvSpPr>
        <p:spPr>
          <a:xfrm>
            <a:off x="6569659" y="1706560"/>
            <a:ext cx="1865009" cy="1524095"/>
          </a:xfrm>
          <a:prstGeom prst="ellipse">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FR" b="1" dirty="0"/>
              <a:t>Montant de la pension partielle</a:t>
            </a:r>
          </a:p>
        </p:txBody>
      </p:sp>
      <p:pic>
        <p:nvPicPr>
          <p:cNvPr id="10" name="Image 9">
            <a:extLst>
              <a:ext uri="{FF2B5EF4-FFF2-40B4-BE49-F238E27FC236}">
                <a16:creationId xmlns:a16="http://schemas.microsoft.com/office/drawing/2014/main" id="{BD07B4D1-04A7-2AA6-F29D-CC1485B9253E}"/>
              </a:ext>
            </a:extLst>
          </p:cNvPr>
          <p:cNvPicPr>
            <a:picLocks noChangeAspect="1"/>
          </p:cNvPicPr>
          <p:nvPr/>
        </p:nvPicPr>
        <p:blipFill>
          <a:blip r:embed="rId3"/>
          <a:stretch>
            <a:fillRect/>
          </a:stretch>
        </p:blipFill>
        <p:spPr>
          <a:xfrm>
            <a:off x="2950103" y="2125709"/>
            <a:ext cx="619125" cy="685800"/>
          </a:xfrm>
          <a:prstGeom prst="rect">
            <a:avLst/>
          </a:prstGeom>
        </p:spPr>
      </p:pic>
      <p:pic>
        <p:nvPicPr>
          <p:cNvPr id="12" name="Image 11">
            <a:extLst>
              <a:ext uri="{FF2B5EF4-FFF2-40B4-BE49-F238E27FC236}">
                <a16:creationId xmlns:a16="http://schemas.microsoft.com/office/drawing/2014/main" id="{8B50FA8D-E8A1-190B-268F-FF57989478DA}"/>
              </a:ext>
            </a:extLst>
          </p:cNvPr>
          <p:cNvPicPr>
            <a:picLocks noChangeAspect="1"/>
          </p:cNvPicPr>
          <p:nvPr/>
        </p:nvPicPr>
        <p:blipFill>
          <a:blip r:embed="rId4"/>
          <a:stretch>
            <a:fillRect/>
          </a:stretch>
        </p:blipFill>
        <p:spPr>
          <a:xfrm>
            <a:off x="5715111" y="2187621"/>
            <a:ext cx="676275" cy="561975"/>
          </a:xfrm>
          <a:prstGeom prst="rect">
            <a:avLst/>
          </a:prstGeom>
        </p:spPr>
      </p:pic>
      <p:sp>
        <p:nvSpPr>
          <p:cNvPr id="14" name="Rectangle : coins arrondis 13">
            <a:extLst>
              <a:ext uri="{FF2B5EF4-FFF2-40B4-BE49-F238E27FC236}">
                <a16:creationId xmlns:a16="http://schemas.microsoft.com/office/drawing/2014/main" id="{430A086A-3BB5-ED1F-CB56-0C763E96DC88}"/>
              </a:ext>
            </a:extLst>
          </p:cNvPr>
          <p:cNvSpPr/>
          <p:nvPr/>
        </p:nvSpPr>
        <p:spPr>
          <a:xfrm>
            <a:off x="866115" y="4068154"/>
            <a:ext cx="7728171" cy="9345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spcAft>
                <a:spcPts val="2400"/>
              </a:spcAft>
            </a:pPr>
            <a:r>
              <a:rPr lang="fr-FR" b="1" dirty="0"/>
              <a:t>Si la quotité de travail évolue, un nouveau taux sera recalculé sans qu’il soit nécessaire de faire un nouveau dossier de liquidation de pension partielle.</a:t>
            </a:r>
          </a:p>
        </p:txBody>
      </p:sp>
      <p:sp>
        <p:nvSpPr>
          <p:cNvPr id="19" name="Flèche : bas 18">
            <a:extLst>
              <a:ext uri="{FF2B5EF4-FFF2-40B4-BE49-F238E27FC236}">
                <a16:creationId xmlns:a16="http://schemas.microsoft.com/office/drawing/2014/main" id="{CC8F6BB0-B19A-9419-E197-5D2913B5E7BD}"/>
              </a:ext>
            </a:extLst>
          </p:cNvPr>
          <p:cNvSpPr/>
          <p:nvPr/>
        </p:nvSpPr>
        <p:spPr>
          <a:xfrm>
            <a:off x="4572000" y="3230655"/>
            <a:ext cx="262467" cy="8166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283EED53-8ACF-63B6-02C0-2FBDC09BFD1C}"/>
              </a:ext>
            </a:extLst>
          </p:cNvPr>
          <p:cNvSpPr/>
          <p:nvPr/>
        </p:nvSpPr>
        <p:spPr>
          <a:xfrm>
            <a:off x="866115" y="5123287"/>
            <a:ext cx="7728171" cy="11568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spcAft>
                <a:spcPts val="2400"/>
              </a:spcAft>
            </a:pPr>
            <a:r>
              <a:rPr lang="fr-FR" b="1" dirty="0"/>
              <a:t>       Si l’agent bénéficie d’un avancement de grade ou d’échelon durant sa   période de retraite progressive il n’y aura pas de mise à jour du dossier de pension partielle. Ce nouvel indice sera pris en compte lors de la liquidation définitive.</a:t>
            </a:r>
          </a:p>
        </p:txBody>
      </p:sp>
      <p:pic>
        <p:nvPicPr>
          <p:cNvPr id="9" name="Image 8" descr="Une image contenant Panneau de signalisation&#10;&#10;Description générée automatiquement">
            <a:extLst>
              <a:ext uri="{FF2B5EF4-FFF2-40B4-BE49-F238E27FC236}">
                <a16:creationId xmlns:a16="http://schemas.microsoft.com/office/drawing/2014/main" id="{A1FDDDAB-938D-6B0A-9F0A-37E6057BC4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115" y="5074767"/>
            <a:ext cx="456746" cy="456746"/>
          </a:xfrm>
          <a:prstGeom prst="rect">
            <a:avLst/>
          </a:prstGeom>
        </p:spPr>
      </p:pic>
    </p:spTree>
    <p:extLst>
      <p:ext uri="{BB962C8B-B14F-4D97-AF65-F5344CB8AC3E}">
        <p14:creationId xmlns:p14="http://schemas.microsoft.com/office/powerpoint/2010/main" val="3715184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9" y="492512"/>
            <a:ext cx="8081884" cy="5478797"/>
          </a:xfrm>
        </p:spPr>
        <p:txBody>
          <a:bodyPr>
            <a:noAutofit/>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Calcul et paiement de la pension partielle</a:t>
            </a:r>
          </a:p>
          <a:p>
            <a:pPr marL="0" indent="0">
              <a:buNone/>
            </a:pPr>
            <a:r>
              <a:rPr lang="fr-FR" sz="1800" dirty="0"/>
              <a:t>Montant de la pension partielle servie</a:t>
            </a:r>
          </a:p>
          <a:p>
            <a:pPr marL="0" indent="0">
              <a:buNone/>
            </a:pPr>
            <a:r>
              <a:rPr lang="fr-FR" sz="2400" b="1" dirty="0">
                <a:latin typeface="+mn-lt"/>
              </a:rPr>
              <a:t>Exemple : </a:t>
            </a:r>
          </a:p>
          <a:p>
            <a:pPr marL="0" indent="0">
              <a:buNone/>
            </a:pPr>
            <a:r>
              <a:rPr lang="fr-FR" sz="2400" dirty="0">
                <a:latin typeface="+mn-lt"/>
              </a:rPr>
              <a:t>Dans le cadre d’un temps partiel à 50% le fonctionnaire percevra une pension partielle de 50% de la pension à laquelle il aurait droit à la date d’effet de sa pension partielle. </a:t>
            </a:r>
          </a:p>
          <a:p>
            <a:pPr>
              <a:buClr>
                <a:schemeClr val="bg2">
                  <a:lumMod val="50000"/>
                </a:schemeClr>
              </a:buClr>
              <a:buFont typeface="Wingdings" panose="05000000000000000000" pitchFamily="2" charset="2"/>
              <a:buChar char="Ø"/>
            </a:pPr>
            <a:r>
              <a:rPr lang="fr-FR" sz="2400" dirty="0">
                <a:latin typeface="+mn-lt"/>
              </a:rPr>
              <a:t> </a:t>
            </a:r>
            <a:r>
              <a:rPr lang="fr-FR" sz="2000" dirty="0">
                <a:latin typeface="+mn-lt"/>
              </a:rPr>
              <a:t>Si le calcul de la pension CNRACL est égal à 1478 euros l’agent percevra 50% de 1 478€ soit 739€ en supplément de sa rémunération à temps partiel et de ses autres pensions le cas échéant.</a:t>
            </a:r>
          </a:p>
          <a:p>
            <a:pPr>
              <a:buClr>
                <a:schemeClr val="bg2">
                  <a:lumMod val="50000"/>
                </a:schemeClr>
              </a:buClr>
              <a:buFont typeface="Wingdings" panose="05000000000000000000" pitchFamily="2" charset="2"/>
              <a:buChar char="Ø"/>
            </a:pPr>
            <a:r>
              <a:rPr lang="fr-FR" sz="2000" dirty="0">
                <a:latin typeface="+mn-lt"/>
              </a:rPr>
              <a:t> Si l’agent demande ensuite un temps partiel à 80% sa pension sera recalculée à 20% soit 295€ (sans nécessité d’un nouveau dossier de liquidation)</a:t>
            </a:r>
          </a:p>
          <a:p>
            <a:pPr marL="0" indent="0">
              <a:buNone/>
            </a:pPr>
            <a:r>
              <a:rPr lang="fr-FR" sz="1800" dirty="0"/>
              <a:t>L'employeur est tenu d'informer la CNRACL, sans délai, de toute évolution de la quotité travaillée de l'agent.</a:t>
            </a:r>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spTree>
    <p:extLst>
      <p:ext uri="{BB962C8B-B14F-4D97-AF65-F5344CB8AC3E}">
        <p14:creationId xmlns:p14="http://schemas.microsoft.com/office/powerpoint/2010/main" val="3094667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Calcul et paiement de la pension partielle</a:t>
            </a:r>
          </a:p>
          <a:p>
            <a:pPr marL="0" indent="0">
              <a:buNone/>
            </a:pPr>
            <a:r>
              <a:rPr lang="fr-FR" sz="1800" dirty="0"/>
              <a:t>Date d’effet de la pension partielle</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5" name="Image 4">
            <a:extLst>
              <a:ext uri="{FF2B5EF4-FFF2-40B4-BE49-F238E27FC236}">
                <a16:creationId xmlns:a16="http://schemas.microsoft.com/office/drawing/2014/main" id="{24AACDC9-98C7-F3D6-D400-66CF74ADB4C5}"/>
              </a:ext>
            </a:extLst>
          </p:cNvPr>
          <p:cNvPicPr>
            <a:picLocks noChangeAspect="1"/>
          </p:cNvPicPr>
          <p:nvPr/>
        </p:nvPicPr>
        <p:blipFill>
          <a:blip r:embed="rId3"/>
          <a:stretch>
            <a:fillRect/>
          </a:stretch>
        </p:blipFill>
        <p:spPr>
          <a:xfrm>
            <a:off x="0" y="1721521"/>
            <a:ext cx="9103045" cy="3645610"/>
          </a:xfrm>
          <a:prstGeom prst="rect">
            <a:avLst/>
          </a:prstGeom>
        </p:spPr>
      </p:pic>
    </p:spTree>
    <p:extLst>
      <p:ext uri="{BB962C8B-B14F-4D97-AF65-F5344CB8AC3E}">
        <p14:creationId xmlns:p14="http://schemas.microsoft.com/office/powerpoint/2010/main" val="142905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Calcul et paiement de la pension partielle</a:t>
            </a:r>
          </a:p>
          <a:p>
            <a:pPr marL="0" indent="0">
              <a:buNone/>
            </a:pPr>
            <a:r>
              <a:rPr lang="fr-FR" sz="1800" dirty="0"/>
              <a:t>Notification</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4" name="Image 3">
            <a:extLst>
              <a:ext uri="{FF2B5EF4-FFF2-40B4-BE49-F238E27FC236}">
                <a16:creationId xmlns:a16="http://schemas.microsoft.com/office/drawing/2014/main" id="{D30C7921-E4B1-8227-FB86-85B16373C4FE}"/>
              </a:ext>
            </a:extLst>
          </p:cNvPr>
          <p:cNvPicPr>
            <a:picLocks noChangeAspect="1"/>
          </p:cNvPicPr>
          <p:nvPr/>
        </p:nvPicPr>
        <p:blipFill>
          <a:blip r:embed="rId3"/>
          <a:stretch>
            <a:fillRect/>
          </a:stretch>
        </p:blipFill>
        <p:spPr>
          <a:xfrm>
            <a:off x="228600" y="1751358"/>
            <a:ext cx="8915400" cy="3855911"/>
          </a:xfrm>
          <a:prstGeom prst="rect">
            <a:avLst/>
          </a:prstGeom>
        </p:spPr>
      </p:pic>
    </p:spTree>
    <p:extLst>
      <p:ext uri="{BB962C8B-B14F-4D97-AF65-F5344CB8AC3E}">
        <p14:creationId xmlns:p14="http://schemas.microsoft.com/office/powerpoint/2010/main" val="2314521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817" y="905856"/>
            <a:ext cx="8322366" cy="4298533"/>
          </a:xfrm>
        </p:spPr>
        <p:txBody>
          <a:bodyPr/>
          <a:lstStyle/>
          <a:p>
            <a:pPr marL="0" indent="0">
              <a:buNone/>
            </a:pPr>
            <a:endParaRPr lang="fr-FR" dirty="0"/>
          </a:p>
          <a:p>
            <a:pPr marL="0" indent="0">
              <a:buNone/>
            </a:pPr>
            <a:endParaRPr lang="fr-FR" dirty="0"/>
          </a:p>
          <a:p>
            <a:pPr marL="0" indent="0">
              <a:buNone/>
            </a:pPr>
            <a:endParaRPr lang="fr-FR" dirty="0"/>
          </a:p>
        </p:txBody>
      </p:sp>
      <p:sp>
        <p:nvSpPr>
          <p:cNvPr id="2" name="Titre 1">
            <a:extLst>
              <a:ext uri="{FF2B5EF4-FFF2-40B4-BE49-F238E27FC236}">
                <a16:creationId xmlns:a16="http://schemas.microsoft.com/office/drawing/2014/main" id="{2475FFBE-6B71-FC9C-D6B6-E43B3B582B30}"/>
              </a:ext>
            </a:extLst>
          </p:cNvPr>
          <p:cNvSpPr>
            <a:spLocks noGrp="1"/>
          </p:cNvSpPr>
          <p:nvPr>
            <p:ph type="title"/>
          </p:nvPr>
        </p:nvSpPr>
        <p:spPr>
          <a:xfrm>
            <a:off x="302775" y="0"/>
            <a:ext cx="8538450" cy="6333067"/>
          </a:xfrm>
          <a:solidFill>
            <a:schemeClr val="bg2"/>
          </a:solidFill>
        </p:spPr>
        <p:txBody>
          <a:bodyPr>
            <a:normAutofit/>
          </a:bodyPr>
          <a:lstStyle/>
          <a:p>
            <a:r>
              <a:rPr lang="fr-FR" dirty="0">
                <a:solidFill>
                  <a:schemeClr val="bg2">
                    <a:lumMod val="50000"/>
                  </a:schemeClr>
                </a:solidFill>
              </a:rPr>
              <a:t>05- Cas de suspension et d’annulation de la retraite progressive</a:t>
            </a:r>
          </a:p>
        </p:txBody>
      </p:sp>
    </p:spTree>
    <p:extLst>
      <p:ext uri="{BB962C8B-B14F-4D97-AF65-F5344CB8AC3E}">
        <p14:creationId xmlns:p14="http://schemas.microsoft.com/office/powerpoint/2010/main" val="2988237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850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Cas de suspension et d’annulation de la retraite progressive</a:t>
            </a:r>
          </a:p>
          <a:p>
            <a:pPr marL="0" indent="0">
              <a:buNone/>
            </a:pPr>
            <a:r>
              <a:rPr lang="fr-FR" sz="2600" b="1" dirty="0">
                <a:latin typeface="+mn-lt"/>
              </a:rPr>
              <a:t>Cas de suspension</a:t>
            </a:r>
          </a:p>
          <a:p>
            <a:pPr marL="0" indent="0">
              <a:buNone/>
            </a:pPr>
            <a:r>
              <a:rPr lang="fr-FR" sz="1800" dirty="0"/>
              <a:t>						</a:t>
            </a:r>
          </a:p>
          <a:p>
            <a:pPr marL="0" indent="0">
              <a:buNone/>
            </a:pPr>
            <a:r>
              <a:rPr lang="fr-FR" sz="1800" dirty="0"/>
              <a:t>						</a:t>
            </a:r>
          </a:p>
          <a:p>
            <a:pPr marL="0" indent="0">
              <a:buNone/>
            </a:pPr>
            <a:endParaRPr lang="fr-FR" sz="1800" dirty="0"/>
          </a:p>
          <a:p>
            <a:pPr marL="0" indent="0">
              <a:buNone/>
            </a:pPr>
            <a:r>
              <a:rPr lang="fr-FR" sz="1800" dirty="0"/>
              <a:t>-</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sp>
        <p:nvSpPr>
          <p:cNvPr id="2" name="Rectangle : coins arrondis 1">
            <a:extLst>
              <a:ext uri="{FF2B5EF4-FFF2-40B4-BE49-F238E27FC236}">
                <a16:creationId xmlns:a16="http://schemas.microsoft.com/office/drawing/2014/main" id="{E7D139A9-C850-6C6C-FACA-F41E9CC3EC68}"/>
              </a:ext>
            </a:extLst>
          </p:cNvPr>
          <p:cNvSpPr/>
          <p:nvPr/>
        </p:nvSpPr>
        <p:spPr>
          <a:xfrm>
            <a:off x="194992" y="2244062"/>
            <a:ext cx="3228109" cy="2110369"/>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t>La retraite progressive est suspendue dans les cas suivants :</a:t>
            </a:r>
          </a:p>
        </p:txBody>
      </p:sp>
      <p:pic>
        <p:nvPicPr>
          <p:cNvPr id="8" name="Image 7">
            <a:extLst>
              <a:ext uri="{FF2B5EF4-FFF2-40B4-BE49-F238E27FC236}">
                <a16:creationId xmlns:a16="http://schemas.microsoft.com/office/drawing/2014/main" id="{93ACBDCF-F18A-31B9-4561-85476C3E404D}"/>
              </a:ext>
            </a:extLst>
          </p:cNvPr>
          <p:cNvPicPr>
            <a:picLocks noChangeAspect="1"/>
          </p:cNvPicPr>
          <p:nvPr/>
        </p:nvPicPr>
        <p:blipFill>
          <a:blip r:embed="rId3"/>
          <a:stretch>
            <a:fillRect/>
          </a:stretch>
        </p:blipFill>
        <p:spPr>
          <a:xfrm>
            <a:off x="3423101" y="2553340"/>
            <a:ext cx="5750154" cy="1769278"/>
          </a:xfrm>
          <a:prstGeom prst="rect">
            <a:avLst/>
          </a:prstGeom>
        </p:spPr>
      </p:pic>
    </p:spTree>
    <p:extLst>
      <p:ext uri="{BB962C8B-B14F-4D97-AF65-F5344CB8AC3E}">
        <p14:creationId xmlns:p14="http://schemas.microsoft.com/office/powerpoint/2010/main" val="3893498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Cas de suspension et d’annulation de la retraite progressive</a:t>
            </a:r>
          </a:p>
          <a:p>
            <a:pPr marL="0" indent="0">
              <a:buNone/>
            </a:pPr>
            <a:r>
              <a:rPr lang="fr-FR" sz="1800" dirty="0"/>
              <a:t>Cas d’annulation</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sp>
        <p:nvSpPr>
          <p:cNvPr id="2" name="Rectangle : coins arrondis 1">
            <a:extLst>
              <a:ext uri="{FF2B5EF4-FFF2-40B4-BE49-F238E27FC236}">
                <a16:creationId xmlns:a16="http://schemas.microsoft.com/office/drawing/2014/main" id="{400BF89B-69BF-4646-2AA3-CCD74710A59C}"/>
              </a:ext>
            </a:extLst>
          </p:cNvPr>
          <p:cNvSpPr/>
          <p:nvPr/>
        </p:nvSpPr>
        <p:spPr>
          <a:xfrm>
            <a:off x="280460" y="2701636"/>
            <a:ext cx="3228109" cy="2110369"/>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t>La retraite progressive annulée définitivement </a:t>
            </a:r>
          </a:p>
        </p:txBody>
      </p:sp>
      <p:sp>
        <p:nvSpPr>
          <p:cNvPr id="5" name="Rectangle : coins arrondis 4">
            <a:extLst>
              <a:ext uri="{FF2B5EF4-FFF2-40B4-BE49-F238E27FC236}">
                <a16:creationId xmlns:a16="http://schemas.microsoft.com/office/drawing/2014/main" id="{8205F6C6-E50C-5495-DE4C-5519FE55FA68}"/>
              </a:ext>
            </a:extLst>
          </p:cNvPr>
          <p:cNvSpPr/>
          <p:nvPr/>
        </p:nvSpPr>
        <p:spPr>
          <a:xfrm>
            <a:off x="3754582" y="1444259"/>
            <a:ext cx="5104373" cy="1562177"/>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t>S’il reprend une activité à temps plein sur un emploi à temps complet, ou pendant un congé maladie (non renouvellement du TP)</a:t>
            </a:r>
          </a:p>
        </p:txBody>
      </p:sp>
      <p:sp>
        <p:nvSpPr>
          <p:cNvPr id="6" name="Rectangle : coins arrondis 5">
            <a:extLst>
              <a:ext uri="{FF2B5EF4-FFF2-40B4-BE49-F238E27FC236}">
                <a16:creationId xmlns:a16="http://schemas.microsoft.com/office/drawing/2014/main" id="{A9519F22-6FDE-B6BF-D722-BEBBA6F0FC27}"/>
              </a:ext>
            </a:extLst>
          </p:cNvPr>
          <p:cNvSpPr/>
          <p:nvPr/>
        </p:nvSpPr>
        <p:spPr>
          <a:xfrm>
            <a:off x="3691212" y="3375214"/>
            <a:ext cx="5104373" cy="1257377"/>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t>Dans le cas d’un agent à temps non complet, si sa durée totale excède 90% d’un temps complet</a:t>
            </a:r>
          </a:p>
        </p:txBody>
      </p:sp>
      <p:sp>
        <p:nvSpPr>
          <p:cNvPr id="7" name="Rectangle : coins arrondis 6">
            <a:extLst>
              <a:ext uri="{FF2B5EF4-FFF2-40B4-BE49-F238E27FC236}">
                <a16:creationId xmlns:a16="http://schemas.microsoft.com/office/drawing/2014/main" id="{24AF490A-764A-3C85-2DC9-D8B219E81467}"/>
              </a:ext>
            </a:extLst>
          </p:cNvPr>
          <p:cNvSpPr/>
          <p:nvPr/>
        </p:nvSpPr>
        <p:spPr>
          <a:xfrm>
            <a:off x="3691212" y="5018731"/>
            <a:ext cx="5104373" cy="1257377"/>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t>S’il demande la liquidation de sa pension complète </a:t>
            </a:r>
          </a:p>
        </p:txBody>
      </p:sp>
    </p:spTree>
    <p:extLst>
      <p:ext uri="{BB962C8B-B14F-4D97-AF65-F5344CB8AC3E}">
        <p14:creationId xmlns:p14="http://schemas.microsoft.com/office/powerpoint/2010/main" val="3714851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817" y="905856"/>
            <a:ext cx="8322366" cy="4298533"/>
          </a:xfrm>
        </p:spPr>
        <p:txBody>
          <a:bodyPr/>
          <a:lstStyle/>
          <a:p>
            <a:pPr marL="0" indent="0">
              <a:buNone/>
            </a:pPr>
            <a:endParaRPr lang="fr-FR" dirty="0"/>
          </a:p>
          <a:p>
            <a:pPr marL="0" indent="0">
              <a:buNone/>
            </a:pPr>
            <a:endParaRPr lang="fr-FR" dirty="0"/>
          </a:p>
          <a:p>
            <a:pPr marL="0" indent="0">
              <a:buNone/>
            </a:pPr>
            <a:endParaRPr lang="fr-FR" dirty="0"/>
          </a:p>
        </p:txBody>
      </p:sp>
      <p:sp>
        <p:nvSpPr>
          <p:cNvPr id="2" name="Titre 1">
            <a:extLst>
              <a:ext uri="{FF2B5EF4-FFF2-40B4-BE49-F238E27FC236}">
                <a16:creationId xmlns:a16="http://schemas.microsoft.com/office/drawing/2014/main" id="{2475FFBE-6B71-FC9C-D6B6-E43B3B582B30}"/>
              </a:ext>
            </a:extLst>
          </p:cNvPr>
          <p:cNvSpPr>
            <a:spLocks noGrp="1"/>
          </p:cNvSpPr>
          <p:nvPr>
            <p:ph type="title"/>
          </p:nvPr>
        </p:nvSpPr>
        <p:spPr>
          <a:xfrm>
            <a:off x="302775" y="0"/>
            <a:ext cx="8538450" cy="6333067"/>
          </a:xfrm>
          <a:solidFill>
            <a:schemeClr val="bg2"/>
          </a:solidFill>
        </p:spPr>
        <p:txBody>
          <a:bodyPr>
            <a:normAutofit/>
          </a:bodyPr>
          <a:lstStyle/>
          <a:p>
            <a:r>
              <a:rPr lang="fr-FR" dirty="0">
                <a:solidFill>
                  <a:schemeClr val="bg2">
                    <a:lumMod val="50000"/>
                  </a:schemeClr>
                </a:solidFill>
              </a:rPr>
              <a:t>06- la liquidation définitive</a:t>
            </a:r>
          </a:p>
        </p:txBody>
      </p:sp>
    </p:spTree>
    <p:extLst>
      <p:ext uri="{BB962C8B-B14F-4D97-AF65-F5344CB8AC3E}">
        <p14:creationId xmlns:p14="http://schemas.microsoft.com/office/powerpoint/2010/main" val="359680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817" y="905856"/>
            <a:ext cx="8322366" cy="4298533"/>
          </a:xfrm>
        </p:spPr>
        <p:txBody>
          <a:bodyPr/>
          <a:lstStyle/>
          <a:p>
            <a:pPr marL="0" indent="0">
              <a:buNone/>
            </a:pPr>
            <a:r>
              <a:rPr lang="fr-FR" spc="-50" dirty="0">
                <a:solidFill>
                  <a:schemeClr val="bg2">
                    <a:lumMod val="50000"/>
                  </a:schemeClr>
                </a:solidFill>
                <a:ea typeface="+mj-ea"/>
                <a:cs typeface="+mj-cs"/>
              </a:rPr>
              <a:t>Principes de la retraite progressive </a:t>
            </a:r>
          </a:p>
          <a:p>
            <a:pPr marL="0" indent="0">
              <a:buNone/>
            </a:pPr>
            <a:endParaRPr lang="fr-FR" dirty="0"/>
          </a:p>
          <a:p>
            <a:pPr marL="0" indent="0">
              <a:buNone/>
            </a:pPr>
            <a:endParaRPr lang="fr-FR" dirty="0"/>
          </a:p>
          <a:p>
            <a:pPr marL="0" indent="0">
              <a:buNone/>
            </a:pPr>
            <a:endParaRPr lang="fr-FR" dirty="0"/>
          </a:p>
        </p:txBody>
      </p:sp>
      <p:sp>
        <p:nvSpPr>
          <p:cNvPr id="5" name="Ellipse 4">
            <a:extLst>
              <a:ext uri="{FF2B5EF4-FFF2-40B4-BE49-F238E27FC236}">
                <a16:creationId xmlns:a16="http://schemas.microsoft.com/office/drawing/2014/main" id="{322E7E98-77A6-D1D4-4016-8EA0726573A7}"/>
              </a:ext>
            </a:extLst>
          </p:cNvPr>
          <p:cNvSpPr/>
          <p:nvPr/>
        </p:nvSpPr>
        <p:spPr>
          <a:xfrm>
            <a:off x="517202" y="1955392"/>
            <a:ext cx="2717063" cy="2616608"/>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Trebuchet MS" panose="020B0603020202020204" pitchFamily="34" charset="0"/>
              </a:rPr>
              <a:t>Accompagne l’allongement des carrières et </a:t>
            </a:r>
            <a:r>
              <a:rPr lang="fr-FR" sz="1600" b="1" dirty="0">
                <a:solidFill>
                  <a:schemeClr val="tx1"/>
                </a:solidFill>
                <a:latin typeface="Trebuchet MS" panose="020B0603020202020204" pitchFamily="34" charset="0"/>
              </a:rPr>
              <a:t>facilite la transition entre l’emploi e la retraite </a:t>
            </a:r>
          </a:p>
        </p:txBody>
      </p:sp>
      <p:sp>
        <p:nvSpPr>
          <p:cNvPr id="7" name="Ellipse 6">
            <a:extLst>
              <a:ext uri="{FF2B5EF4-FFF2-40B4-BE49-F238E27FC236}">
                <a16:creationId xmlns:a16="http://schemas.microsoft.com/office/drawing/2014/main" id="{1DDB3A9F-AFB4-0BDC-B42D-DF7F197E974E}"/>
              </a:ext>
            </a:extLst>
          </p:cNvPr>
          <p:cNvSpPr/>
          <p:nvPr/>
        </p:nvSpPr>
        <p:spPr>
          <a:xfrm>
            <a:off x="3234265" y="3429000"/>
            <a:ext cx="2911798" cy="2815391"/>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Trebuchet MS" panose="020B0603020202020204" pitchFamily="34" charset="0"/>
              </a:rPr>
              <a:t>L’agent </a:t>
            </a:r>
            <a:r>
              <a:rPr lang="fr-FR" sz="1600" b="1" dirty="0">
                <a:solidFill>
                  <a:schemeClr val="tx1"/>
                </a:solidFill>
                <a:latin typeface="Trebuchet MS" panose="020B0603020202020204" pitchFamily="34" charset="0"/>
              </a:rPr>
              <a:t>continue</a:t>
            </a:r>
          </a:p>
          <a:p>
            <a:pPr algn="ctr"/>
            <a:r>
              <a:rPr lang="fr-FR" sz="1600" b="1" dirty="0">
                <a:solidFill>
                  <a:schemeClr val="tx1"/>
                </a:solidFill>
                <a:latin typeface="Trebuchet MS" panose="020B0603020202020204" pitchFamily="34" charset="0"/>
              </a:rPr>
              <a:t>d’acquérir des</a:t>
            </a:r>
          </a:p>
          <a:p>
            <a:pPr algn="ctr"/>
            <a:r>
              <a:rPr lang="fr-FR" sz="1600" b="1" dirty="0">
                <a:solidFill>
                  <a:schemeClr val="tx1"/>
                </a:solidFill>
                <a:latin typeface="Trebuchet MS" panose="020B0603020202020204" pitchFamily="34" charset="0"/>
              </a:rPr>
              <a:t>droits à pension</a:t>
            </a:r>
          </a:p>
          <a:p>
            <a:pPr algn="ctr"/>
            <a:r>
              <a:rPr lang="fr-FR" sz="1600" dirty="0">
                <a:solidFill>
                  <a:schemeClr val="tx1"/>
                </a:solidFill>
                <a:latin typeface="Trebuchet MS" panose="020B0603020202020204" pitchFamily="34" charset="0"/>
              </a:rPr>
              <a:t>pendant la jouissance de</a:t>
            </a:r>
          </a:p>
          <a:p>
            <a:pPr algn="ctr"/>
            <a:r>
              <a:rPr lang="fr-FR" sz="1600" dirty="0">
                <a:solidFill>
                  <a:schemeClr val="tx1"/>
                </a:solidFill>
                <a:latin typeface="Trebuchet MS" panose="020B0603020202020204" pitchFamily="34" charset="0"/>
              </a:rPr>
              <a:t>la retraite progressive.</a:t>
            </a:r>
          </a:p>
        </p:txBody>
      </p:sp>
      <p:sp>
        <p:nvSpPr>
          <p:cNvPr id="8" name="Ellipse 7">
            <a:extLst>
              <a:ext uri="{FF2B5EF4-FFF2-40B4-BE49-F238E27FC236}">
                <a16:creationId xmlns:a16="http://schemas.microsoft.com/office/drawing/2014/main" id="{C87AFF58-30A2-9CE9-8C0E-56772D129317}"/>
              </a:ext>
            </a:extLst>
          </p:cNvPr>
          <p:cNvSpPr/>
          <p:nvPr/>
        </p:nvSpPr>
        <p:spPr>
          <a:xfrm>
            <a:off x="6146063" y="1955392"/>
            <a:ext cx="2799154" cy="2616608"/>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Trebuchet MS" panose="020B0603020202020204" pitchFamily="34" charset="0"/>
              </a:rPr>
              <a:t>L’agent perçoit la</a:t>
            </a:r>
          </a:p>
          <a:p>
            <a:pPr algn="ctr"/>
            <a:r>
              <a:rPr lang="fr-FR" sz="1600" dirty="0">
                <a:solidFill>
                  <a:schemeClr val="tx1"/>
                </a:solidFill>
                <a:latin typeface="Trebuchet MS" panose="020B0603020202020204" pitchFamily="34" charset="0"/>
              </a:rPr>
              <a:t>retraite progressive </a:t>
            </a:r>
            <a:r>
              <a:rPr lang="fr-FR" sz="1600" b="1" dirty="0">
                <a:solidFill>
                  <a:schemeClr val="tx1"/>
                </a:solidFill>
                <a:latin typeface="Trebuchet MS" panose="020B0603020202020204" pitchFamily="34" charset="0"/>
              </a:rPr>
              <a:t>de</a:t>
            </a:r>
          </a:p>
          <a:p>
            <a:pPr algn="ctr"/>
            <a:r>
              <a:rPr lang="fr-FR" sz="1600" b="1" dirty="0">
                <a:solidFill>
                  <a:schemeClr val="tx1"/>
                </a:solidFill>
                <a:latin typeface="Trebuchet MS" panose="020B0603020202020204" pitchFamily="34" charset="0"/>
              </a:rPr>
              <a:t>tous les régimes</a:t>
            </a:r>
          </a:p>
          <a:p>
            <a:pPr algn="ctr"/>
            <a:r>
              <a:rPr lang="fr-FR" sz="1600" b="1" dirty="0">
                <a:solidFill>
                  <a:schemeClr val="tx1"/>
                </a:solidFill>
                <a:latin typeface="Trebuchet MS" panose="020B0603020202020204" pitchFamily="34" charset="0"/>
              </a:rPr>
              <a:t>auxquels il a été</a:t>
            </a:r>
          </a:p>
          <a:p>
            <a:pPr algn="ctr"/>
            <a:r>
              <a:rPr lang="fr-FR" sz="1600" b="1" dirty="0">
                <a:solidFill>
                  <a:schemeClr val="tx1"/>
                </a:solidFill>
                <a:latin typeface="Trebuchet MS" panose="020B0603020202020204" pitchFamily="34" charset="0"/>
              </a:rPr>
              <a:t>affilié</a:t>
            </a:r>
          </a:p>
        </p:txBody>
      </p:sp>
    </p:spTree>
    <p:extLst>
      <p:ext uri="{BB962C8B-B14F-4D97-AF65-F5344CB8AC3E}">
        <p14:creationId xmlns:p14="http://schemas.microsoft.com/office/powerpoint/2010/main" val="221033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Liquidation définitive</a:t>
            </a:r>
          </a:p>
          <a:p>
            <a:pPr marL="0" indent="0">
              <a:buNone/>
            </a:pPr>
            <a:r>
              <a:rPr lang="fr-FR" sz="1800" dirty="0"/>
              <a:t>L’employeur informe la CNRACL</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5" name="Image 4">
            <a:extLst>
              <a:ext uri="{FF2B5EF4-FFF2-40B4-BE49-F238E27FC236}">
                <a16:creationId xmlns:a16="http://schemas.microsoft.com/office/drawing/2014/main" id="{35CE7DA9-5905-B7E0-3B98-3C5FAFD1E8B7}"/>
              </a:ext>
            </a:extLst>
          </p:cNvPr>
          <p:cNvPicPr>
            <a:picLocks noChangeAspect="1"/>
          </p:cNvPicPr>
          <p:nvPr/>
        </p:nvPicPr>
        <p:blipFill>
          <a:blip r:embed="rId3"/>
          <a:stretch>
            <a:fillRect/>
          </a:stretch>
        </p:blipFill>
        <p:spPr>
          <a:xfrm>
            <a:off x="70435" y="1915995"/>
            <a:ext cx="9073565" cy="3497746"/>
          </a:xfrm>
          <a:prstGeom prst="rect">
            <a:avLst/>
          </a:prstGeom>
        </p:spPr>
      </p:pic>
    </p:spTree>
    <p:extLst>
      <p:ext uri="{BB962C8B-B14F-4D97-AF65-F5344CB8AC3E}">
        <p14:creationId xmlns:p14="http://schemas.microsoft.com/office/powerpoint/2010/main" val="2173419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Liquidation définitive</a:t>
            </a:r>
          </a:p>
          <a:p>
            <a:pPr marL="0" indent="0">
              <a:buNone/>
            </a:pPr>
            <a:r>
              <a:rPr lang="fr-FR" sz="1800" dirty="0"/>
              <a:t>Impacts sur la pension définitive</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4" name="Image 3">
            <a:extLst>
              <a:ext uri="{FF2B5EF4-FFF2-40B4-BE49-F238E27FC236}">
                <a16:creationId xmlns:a16="http://schemas.microsoft.com/office/drawing/2014/main" id="{17FBEAB8-EC03-8696-7C3E-AB1724E245A1}"/>
              </a:ext>
            </a:extLst>
          </p:cNvPr>
          <p:cNvPicPr>
            <a:picLocks noChangeAspect="1"/>
          </p:cNvPicPr>
          <p:nvPr/>
        </p:nvPicPr>
        <p:blipFill>
          <a:blip r:embed="rId3"/>
          <a:stretch>
            <a:fillRect/>
          </a:stretch>
        </p:blipFill>
        <p:spPr>
          <a:xfrm>
            <a:off x="40314" y="1843052"/>
            <a:ext cx="9103687" cy="3871948"/>
          </a:xfrm>
          <a:prstGeom prst="rect">
            <a:avLst/>
          </a:prstGeom>
        </p:spPr>
      </p:pic>
    </p:spTree>
    <p:extLst>
      <p:ext uri="{BB962C8B-B14F-4D97-AF65-F5344CB8AC3E}">
        <p14:creationId xmlns:p14="http://schemas.microsoft.com/office/powerpoint/2010/main" val="84350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817" y="905856"/>
            <a:ext cx="8322366" cy="4298533"/>
          </a:xfrm>
        </p:spPr>
        <p:txBody>
          <a:bodyPr/>
          <a:lstStyle/>
          <a:p>
            <a:pPr marL="0" indent="0">
              <a:buNone/>
            </a:pPr>
            <a:endParaRPr lang="fr-FR" dirty="0"/>
          </a:p>
          <a:p>
            <a:pPr marL="0" indent="0">
              <a:buNone/>
            </a:pPr>
            <a:endParaRPr lang="fr-FR" dirty="0"/>
          </a:p>
          <a:p>
            <a:pPr marL="0" indent="0">
              <a:buNone/>
            </a:pPr>
            <a:endParaRPr lang="fr-FR" dirty="0"/>
          </a:p>
        </p:txBody>
      </p:sp>
      <p:sp>
        <p:nvSpPr>
          <p:cNvPr id="2" name="Titre 1">
            <a:extLst>
              <a:ext uri="{FF2B5EF4-FFF2-40B4-BE49-F238E27FC236}">
                <a16:creationId xmlns:a16="http://schemas.microsoft.com/office/drawing/2014/main" id="{2475FFBE-6B71-FC9C-D6B6-E43B3B582B30}"/>
              </a:ext>
            </a:extLst>
          </p:cNvPr>
          <p:cNvSpPr>
            <a:spLocks noGrp="1"/>
          </p:cNvSpPr>
          <p:nvPr>
            <p:ph type="title"/>
          </p:nvPr>
        </p:nvSpPr>
        <p:spPr>
          <a:xfrm>
            <a:off x="302775" y="0"/>
            <a:ext cx="8538450" cy="6333067"/>
          </a:xfrm>
          <a:solidFill>
            <a:schemeClr val="bg2"/>
          </a:solidFill>
        </p:spPr>
        <p:txBody>
          <a:bodyPr>
            <a:normAutofit/>
          </a:bodyPr>
          <a:lstStyle/>
          <a:p>
            <a:r>
              <a:rPr lang="fr-FR" dirty="0">
                <a:solidFill>
                  <a:schemeClr val="bg2">
                    <a:lumMod val="50000"/>
                  </a:schemeClr>
                </a:solidFill>
              </a:rPr>
              <a:t>07 – Informer vos agents</a:t>
            </a:r>
          </a:p>
        </p:txBody>
      </p:sp>
    </p:spTree>
    <p:extLst>
      <p:ext uri="{BB962C8B-B14F-4D97-AF65-F5344CB8AC3E}">
        <p14:creationId xmlns:p14="http://schemas.microsoft.com/office/powerpoint/2010/main" val="4193002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Informer vos agents</a:t>
            </a:r>
          </a:p>
          <a:p>
            <a:pPr marL="0" indent="0">
              <a:buNone/>
            </a:pPr>
            <a:r>
              <a:rPr lang="fr-FR" sz="1800" dirty="0"/>
              <a:t>Ma Retraite Publique</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5" name="Image 4">
            <a:extLst>
              <a:ext uri="{FF2B5EF4-FFF2-40B4-BE49-F238E27FC236}">
                <a16:creationId xmlns:a16="http://schemas.microsoft.com/office/drawing/2014/main" id="{5F3EE437-0495-D33D-BBAD-DA186A93ED78}"/>
              </a:ext>
            </a:extLst>
          </p:cNvPr>
          <p:cNvPicPr>
            <a:picLocks noChangeAspect="1"/>
          </p:cNvPicPr>
          <p:nvPr/>
        </p:nvPicPr>
        <p:blipFill>
          <a:blip r:embed="rId3"/>
          <a:stretch>
            <a:fillRect/>
          </a:stretch>
        </p:blipFill>
        <p:spPr>
          <a:xfrm>
            <a:off x="967097" y="1680562"/>
            <a:ext cx="8176903" cy="3733179"/>
          </a:xfrm>
          <a:prstGeom prst="rect">
            <a:avLst/>
          </a:prstGeom>
        </p:spPr>
      </p:pic>
    </p:spTree>
    <p:extLst>
      <p:ext uri="{BB962C8B-B14F-4D97-AF65-F5344CB8AC3E}">
        <p14:creationId xmlns:p14="http://schemas.microsoft.com/office/powerpoint/2010/main" val="2884262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Informer vos agents</a:t>
            </a:r>
          </a:p>
          <a:p>
            <a:pPr marL="0" indent="0">
              <a:buNone/>
            </a:pPr>
            <a:r>
              <a:rPr lang="fr-FR" sz="1800" dirty="0"/>
              <a:t>Mes simulations de retraite</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4" name="Image 3">
            <a:extLst>
              <a:ext uri="{FF2B5EF4-FFF2-40B4-BE49-F238E27FC236}">
                <a16:creationId xmlns:a16="http://schemas.microsoft.com/office/drawing/2014/main" id="{74EE1A31-A11B-196E-9793-888505C02999}"/>
              </a:ext>
            </a:extLst>
          </p:cNvPr>
          <p:cNvPicPr>
            <a:picLocks noChangeAspect="1"/>
          </p:cNvPicPr>
          <p:nvPr/>
        </p:nvPicPr>
        <p:blipFill>
          <a:blip r:embed="rId3"/>
          <a:stretch>
            <a:fillRect/>
          </a:stretch>
        </p:blipFill>
        <p:spPr>
          <a:xfrm>
            <a:off x="210601" y="2181264"/>
            <a:ext cx="8722798" cy="2169063"/>
          </a:xfrm>
          <a:prstGeom prst="rect">
            <a:avLst/>
          </a:prstGeom>
        </p:spPr>
      </p:pic>
    </p:spTree>
    <p:extLst>
      <p:ext uri="{BB962C8B-B14F-4D97-AF65-F5344CB8AC3E}">
        <p14:creationId xmlns:p14="http://schemas.microsoft.com/office/powerpoint/2010/main" val="4029559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Informer vos agents</a:t>
            </a:r>
          </a:p>
          <a:p>
            <a:pPr marL="0" indent="0">
              <a:buNone/>
            </a:pPr>
            <a:r>
              <a:rPr lang="fr-FR" sz="1800" dirty="0"/>
              <a:t>Mes simulations de retraite</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4" name="Image 3">
            <a:extLst>
              <a:ext uri="{FF2B5EF4-FFF2-40B4-BE49-F238E27FC236}">
                <a16:creationId xmlns:a16="http://schemas.microsoft.com/office/drawing/2014/main" id="{2552C762-324D-E811-B6C5-9F7F15D42E88}"/>
              </a:ext>
            </a:extLst>
          </p:cNvPr>
          <p:cNvPicPr>
            <a:picLocks noChangeAspect="1"/>
          </p:cNvPicPr>
          <p:nvPr/>
        </p:nvPicPr>
        <p:blipFill>
          <a:blip r:embed="rId3"/>
          <a:stretch>
            <a:fillRect/>
          </a:stretch>
        </p:blipFill>
        <p:spPr>
          <a:xfrm>
            <a:off x="1082821" y="1444259"/>
            <a:ext cx="4732020" cy="4058180"/>
          </a:xfrm>
          <a:prstGeom prst="rect">
            <a:avLst/>
          </a:prstGeom>
        </p:spPr>
      </p:pic>
      <p:sp>
        <p:nvSpPr>
          <p:cNvPr id="5" name="Rectangle 4">
            <a:extLst>
              <a:ext uri="{FF2B5EF4-FFF2-40B4-BE49-F238E27FC236}">
                <a16:creationId xmlns:a16="http://schemas.microsoft.com/office/drawing/2014/main" id="{26E1391B-F0EF-2F55-A06C-4527C01B7881}"/>
              </a:ext>
            </a:extLst>
          </p:cNvPr>
          <p:cNvSpPr/>
          <p:nvPr/>
        </p:nvSpPr>
        <p:spPr>
          <a:xfrm>
            <a:off x="6830646" y="3868615"/>
            <a:ext cx="2164862" cy="1078523"/>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75000"/>
                  </a:schemeClr>
                </a:solidFill>
                <a:effectLst>
                  <a:outerShdw blurRad="50800" dist="38100" dir="2700000" algn="tl" rotWithShape="0">
                    <a:prstClr val="black">
                      <a:alpha val="40000"/>
                    </a:prstClr>
                  </a:outerShdw>
                </a:effectLst>
              </a:rPr>
              <a:t>Saisie de données par l’assuré</a:t>
            </a:r>
          </a:p>
        </p:txBody>
      </p:sp>
      <p:sp>
        <p:nvSpPr>
          <p:cNvPr id="13" name="Rectangle 12">
            <a:extLst>
              <a:ext uri="{FF2B5EF4-FFF2-40B4-BE49-F238E27FC236}">
                <a16:creationId xmlns:a16="http://schemas.microsoft.com/office/drawing/2014/main" id="{1AB1F4F8-3668-822B-4166-ACD3E6AA35A8}"/>
              </a:ext>
            </a:extLst>
          </p:cNvPr>
          <p:cNvSpPr/>
          <p:nvPr/>
        </p:nvSpPr>
        <p:spPr>
          <a:xfrm>
            <a:off x="3556001" y="4170348"/>
            <a:ext cx="1853487" cy="495654"/>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4C526215-EA5A-867F-F037-D8A96B4CF967}"/>
              </a:ext>
            </a:extLst>
          </p:cNvPr>
          <p:cNvSpPr/>
          <p:nvPr/>
        </p:nvSpPr>
        <p:spPr>
          <a:xfrm>
            <a:off x="5409488" y="4366901"/>
            <a:ext cx="1421158" cy="136733"/>
          </a:xfrm>
          <a:prstGeom prst="right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68029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Informer vos agents</a:t>
            </a:r>
          </a:p>
          <a:p>
            <a:pPr marL="0" indent="0">
              <a:buNone/>
            </a:pPr>
            <a:r>
              <a:rPr lang="fr-FR" sz="1800" dirty="0" err="1"/>
              <a:t>M@rel</a:t>
            </a: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4" name="Image 3">
            <a:extLst>
              <a:ext uri="{FF2B5EF4-FFF2-40B4-BE49-F238E27FC236}">
                <a16:creationId xmlns:a16="http://schemas.microsoft.com/office/drawing/2014/main" id="{BDDF4504-3F05-B39A-5C98-82DCE6225F46}"/>
              </a:ext>
            </a:extLst>
          </p:cNvPr>
          <p:cNvPicPr>
            <a:picLocks noChangeAspect="1"/>
          </p:cNvPicPr>
          <p:nvPr/>
        </p:nvPicPr>
        <p:blipFill>
          <a:blip r:embed="rId3"/>
          <a:stretch>
            <a:fillRect/>
          </a:stretch>
        </p:blipFill>
        <p:spPr>
          <a:xfrm>
            <a:off x="0" y="1251473"/>
            <a:ext cx="9144000" cy="4903694"/>
          </a:xfrm>
          <a:prstGeom prst="rect">
            <a:avLst/>
          </a:prstGeom>
        </p:spPr>
      </p:pic>
    </p:spTree>
    <p:extLst>
      <p:ext uri="{BB962C8B-B14F-4D97-AF65-F5344CB8AC3E}">
        <p14:creationId xmlns:p14="http://schemas.microsoft.com/office/powerpoint/2010/main" val="1524973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Informer vos agents</a:t>
            </a:r>
          </a:p>
          <a:p>
            <a:pPr marL="0" indent="0">
              <a:buNone/>
            </a:pPr>
            <a:r>
              <a:rPr lang="fr-FR" sz="1800" dirty="0" err="1"/>
              <a:t>M@rel</a:t>
            </a: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5" name="Image 4">
            <a:extLst>
              <a:ext uri="{FF2B5EF4-FFF2-40B4-BE49-F238E27FC236}">
                <a16:creationId xmlns:a16="http://schemas.microsoft.com/office/drawing/2014/main" id="{4628DFFD-6393-10E0-A4D7-0EDFA333B88D}"/>
              </a:ext>
            </a:extLst>
          </p:cNvPr>
          <p:cNvPicPr>
            <a:picLocks noChangeAspect="1"/>
          </p:cNvPicPr>
          <p:nvPr/>
        </p:nvPicPr>
        <p:blipFill>
          <a:blip r:embed="rId3"/>
          <a:stretch>
            <a:fillRect/>
          </a:stretch>
        </p:blipFill>
        <p:spPr>
          <a:xfrm>
            <a:off x="238125" y="1909762"/>
            <a:ext cx="8667750" cy="3038475"/>
          </a:xfrm>
          <a:prstGeom prst="rect">
            <a:avLst/>
          </a:prstGeom>
        </p:spPr>
      </p:pic>
    </p:spTree>
    <p:extLst>
      <p:ext uri="{BB962C8B-B14F-4D97-AF65-F5344CB8AC3E}">
        <p14:creationId xmlns:p14="http://schemas.microsoft.com/office/powerpoint/2010/main" val="3605193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Informer vos agents</a:t>
            </a:r>
          </a:p>
          <a:p>
            <a:pPr marL="0" indent="0">
              <a:buNone/>
            </a:pPr>
            <a:r>
              <a:rPr lang="fr-FR" sz="1800" dirty="0" err="1"/>
              <a:t>M@rel</a:t>
            </a: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4" name="Image 3">
            <a:extLst>
              <a:ext uri="{FF2B5EF4-FFF2-40B4-BE49-F238E27FC236}">
                <a16:creationId xmlns:a16="http://schemas.microsoft.com/office/drawing/2014/main" id="{64BCC68D-3D22-0D34-CB5C-BD800C76E3D2}"/>
              </a:ext>
            </a:extLst>
          </p:cNvPr>
          <p:cNvPicPr>
            <a:picLocks noChangeAspect="1"/>
          </p:cNvPicPr>
          <p:nvPr/>
        </p:nvPicPr>
        <p:blipFill>
          <a:blip r:embed="rId3"/>
          <a:stretch>
            <a:fillRect/>
          </a:stretch>
        </p:blipFill>
        <p:spPr>
          <a:xfrm>
            <a:off x="381000" y="1624012"/>
            <a:ext cx="8382000" cy="3609975"/>
          </a:xfrm>
          <a:prstGeom prst="rect">
            <a:avLst/>
          </a:prstGeom>
        </p:spPr>
      </p:pic>
    </p:spTree>
    <p:extLst>
      <p:ext uri="{BB962C8B-B14F-4D97-AF65-F5344CB8AC3E}">
        <p14:creationId xmlns:p14="http://schemas.microsoft.com/office/powerpoint/2010/main" val="4202616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Informer vos agents</a:t>
            </a:r>
          </a:p>
          <a:p>
            <a:pPr marL="0" indent="0">
              <a:buNone/>
            </a:pPr>
            <a:r>
              <a:rPr lang="fr-FR" sz="1800" dirty="0" err="1"/>
              <a:t>M@rel</a:t>
            </a: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5" name="Image 4">
            <a:extLst>
              <a:ext uri="{FF2B5EF4-FFF2-40B4-BE49-F238E27FC236}">
                <a16:creationId xmlns:a16="http://schemas.microsoft.com/office/drawing/2014/main" id="{6F017705-14BB-089C-726D-7738A93C3B4D}"/>
              </a:ext>
            </a:extLst>
          </p:cNvPr>
          <p:cNvPicPr>
            <a:picLocks noChangeAspect="1"/>
          </p:cNvPicPr>
          <p:nvPr/>
        </p:nvPicPr>
        <p:blipFill>
          <a:blip r:embed="rId3"/>
          <a:stretch>
            <a:fillRect/>
          </a:stretch>
        </p:blipFill>
        <p:spPr>
          <a:xfrm>
            <a:off x="123825" y="1504950"/>
            <a:ext cx="8896350" cy="3848100"/>
          </a:xfrm>
          <a:prstGeom prst="rect">
            <a:avLst/>
          </a:prstGeom>
        </p:spPr>
      </p:pic>
    </p:spTree>
    <p:extLst>
      <p:ext uri="{BB962C8B-B14F-4D97-AF65-F5344CB8AC3E}">
        <p14:creationId xmlns:p14="http://schemas.microsoft.com/office/powerpoint/2010/main" val="61498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817" y="905856"/>
            <a:ext cx="8322366" cy="4298533"/>
          </a:xfrm>
        </p:spPr>
        <p:txBody>
          <a:bodyPr/>
          <a:lstStyle/>
          <a:p>
            <a:pPr marL="0" indent="0">
              <a:buNone/>
            </a:pPr>
            <a:endParaRPr lang="fr-FR" dirty="0"/>
          </a:p>
          <a:p>
            <a:pPr marL="0" indent="0">
              <a:buNone/>
            </a:pPr>
            <a:endParaRPr lang="fr-FR" dirty="0"/>
          </a:p>
          <a:p>
            <a:pPr marL="0" indent="0">
              <a:buNone/>
            </a:pPr>
            <a:endParaRPr lang="fr-FR" dirty="0"/>
          </a:p>
        </p:txBody>
      </p:sp>
      <p:sp>
        <p:nvSpPr>
          <p:cNvPr id="2" name="Titre 1">
            <a:extLst>
              <a:ext uri="{FF2B5EF4-FFF2-40B4-BE49-F238E27FC236}">
                <a16:creationId xmlns:a16="http://schemas.microsoft.com/office/drawing/2014/main" id="{2475FFBE-6B71-FC9C-D6B6-E43B3B582B30}"/>
              </a:ext>
            </a:extLst>
          </p:cNvPr>
          <p:cNvSpPr>
            <a:spLocks noGrp="1"/>
          </p:cNvSpPr>
          <p:nvPr>
            <p:ph type="title"/>
          </p:nvPr>
        </p:nvSpPr>
        <p:spPr>
          <a:xfrm>
            <a:off x="708048" y="287867"/>
            <a:ext cx="8025135" cy="5892799"/>
          </a:xfrm>
          <a:solidFill>
            <a:schemeClr val="bg2"/>
          </a:solidFill>
        </p:spPr>
        <p:txBody>
          <a:bodyPr>
            <a:normAutofit/>
          </a:bodyPr>
          <a:lstStyle/>
          <a:p>
            <a:r>
              <a:rPr lang="fr-FR" dirty="0">
                <a:solidFill>
                  <a:schemeClr val="bg2">
                    <a:lumMod val="50000"/>
                  </a:schemeClr>
                </a:solidFill>
              </a:rPr>
              <a:t>01- Les conditions</a:t>
            </a:r>
          </a:p>
        </p:txBody>
      </p:sp>
    </p:spTree>
    <p:extLst>
      <p:ext uri="{BB962C8B-B14F-4D97-AF65-F5344CB8AC3E}">
        <p14:creationId xmlns:p14="http://schemas.microsoft.com/office/powerpoint/2010/main" val="278993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Informer vos agents</a:t>
            </a:r>
          </a:p>
          <a:p>
            <a:pPr marL="0" indent="0">
              <a:buNone/>
            </a:pPr>
            <a:r>
              <a:rPr lang="fr-FR" sz="1800" dirty="0" err="1"/>
              <a:t>M@rel</a:t>
            </a: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4" name="Image 3">
            <a:extLst>
              <a:ext uri="{FF2B5EF4-FFF2-40B4-BE49-F238E27FC236}">
                <a16:creationId xmlns:a16="http://schemas.microsoft.com/office/drawing/2014/main" id="{5B3EABC4-2478-6175-F10C-7A2E61644D2D}"/>
              </a:ext>
            </a:extLst>
          </p:cNvPr>
          <p:cNvPicPr>
            <a:picLocks noChangeAspect="1"/>
          </p:cNvPicPr>
          <p:nvPr/>
        </p:nvPicPr>
        <p:blipFill>
          <a:blip r:embed="rId3"/>
          <a:stretch>
            <a:fillRect/>
          </a:stretch>
        </p:blipFill>
        <p:spPr>
          <a:xfrm>
            <a:off x="0" y="1588046"/>
            <a:ext cx="9144000" cy="3681908"/>
          </a:xfrm>
          <a:prstGeom prst="rect">
            <a:avLst/>
          </a:prstGeom>
        </p:spPr>
      </p:pic>
    </p:spTree>
    <p:extLst>
      <p:ext uri="{BB962C8B-B14F-4D97-AF65-F5344CB8AC3E}">
        <p14:creationId xmlns:p14="http://schemas.microsoft.com/office/powerpoint/2010/main" val="115789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46792"/>
            <a:ext cx="8081884" cy="4966949"/>
          </a:xfrm>
        </p:spPr>
        <p:txBody>
          <a:bodyPr>
            <a:normAutofit fontScale="92500"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Informer vos agents</a:t>
            </a:r>
          </a:p>
          <a:p>
            <a:pPr marL="0" indent="0">
              <a:buNone/>
            </a:pPr>
            <a:r>
              <a:rPr lang="fr-FR" sz="1800" dirty="0" err="1"/>
              <a:t>M@rel</a:t>
            </a: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5" name="Image 4">
            <a:extLst>
              <a:ext uri="{FF2B5EF4-FFF2-40B4-BE49-F238E27FC236}">
                <a16:creationId xmlns:a16="http://schemas.microsoft.com/office/drawing/2014/main" id="{A124F0ED-D9C9-3B2D-B8DF-CA4B0B52EBBC}"/>
              </a:ext>
            </a:extLst>
          </p:cNvPr>
          <p:cNvPicPr>
            <a:picLocks noChangeAspect="1"/>
          </p:cNvPicPr>
          <p:nvPr/>
        </p:nvPicPr>
        <p:blipFill>
          <a:blip r:embed="rId3"/>
          <a:stretch>
            <a:fillRect/>
          </a:stretch>
        </p:blipFill>
        <p:spPr>
          <a:xfrm>
            <a:off x="0" y="1400681"/>
            <a:ext cx="9144000" cy="4056638"/>
          </a:xfrm>
          <a:prstGeom prst="rect">
            <a:avLst/>
          </a:prstGeom>
        </p:spPr>
      </p:pic>
    </p:spTree>
    <p:extLst>
      <p:ext uri="{BB962C8B-B14F-4D97-AF65-F5344CB8AC3E}">
        <p14:creationId xmlns:p14="http://schemas.microsoft.com/office/powerpoint/2010/main" val="1990975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0164" y="829734"/>
            <a:ext cx="8395854" cy="5210848"/>
          </a:xfrm>
        </p:spPr>
        <p:txBody>
          <a:bodyPr>
            <a:normAutofit/>
          </a:bodyPr>
          <a:lstStyle/>
          <a:p>
            <a:pPr marL="0" indent="0" algn="ctr">
              <a:buNone/>
            </a:pPr>
            <a:r>
              <a:rPr lang="fr-FR" sz="3200" b="1" dirty="0">
                <a:solidFill>
                  <a:schemeClr val="bg2">
                    <a:lumMod val="50000"/>
                  </a:schemeClr>
                </a:solidFill>
              </a:rPr>
              <a:t>Pour toutes informations complémentaires</a:t>
            </a:r>
          </a:p>
          <a:p>
            <a:pPr marL="200025" lvl="1" indent="0" algn="ctr">
              <a:buNone/>
            </a:pPr>
            <a:endParaRPr lang="fr-FR" sz="1800" b="1" dirty="0">
              <a:solidFill>
                <a:schemeClr val="tx1"/>
              </a:solidFill>
            </a:endParaRPr>
          </a:p>
          <a:p>
            <a:pPr marL="355600" lvl="1" indent="0" algn="ctr">
              <a:buNone/>
            </a:pPr>
            <a:r>
              <a:rPr lang="fr-FR" sz="1800" b="1" dirty="0">
                <a:solidFill>
                  <a:srgbClr val="0070C0"/>
                </a:solidFill>
              </a:rPr>
              <a:t>Annick FRANCO</a:t>
            </a:r>
            <a:r>
              <a:rPr lang="fr-FR" sz="1800" b="1" dirty="0">
                <a:solidFill>
                  <a:schemeClr val="tx1"/>
                </a:solidFill>
              </a:rPr>
              <a:t> (</a:t>
            </a:r>
            <a:r>
              <a:rPr lang="fr-FR" sz="1800" b="1" dirty="0">
                <a:solidFill>
                  <a:schemeClr val="tx1"/>
                </a:solidFill>
                <a:hlinkClick r:id="rId3">
                  <a:extLst>
                    <a:ext uri="{A12FA001-AC4F-418D-AE19-62706E023703}">
                      <ahyp:hlinkClr xmlns:ahyp="http://schemas.microsoft.com/office/drawing/2018/hyperlinkcolor" val="tx"/>
                    </a:ext>
                  </a:extLst>
                </a:hlinkClick>
              </a:rPr>
              <a:t>annick.franco@cdg35.fr</a:t>
            </a:r>
            <a:r>
              <a:rPr lang="fr-FR" sz="1800" b="1" dirty="0">
                <a:solidFill>
                  <a:schemeClr val="tx1"/>
                </a:solidFill>
              </a:rPr>
              <a:t>)</a:t>
            </a:r>
          </a:p>
          <a:p>
            <a:pPr marL="355600" lvl="1" indent="0" algn="ctr">
              <a:buNone/>
            </a:pPr>
            <a:r>
              <a:rPr lang="fr-FR" sz="1800" b="1" dirty="0">
                <a:solidFill>
                  <a:schemeClr val="tx1"/>
                </a:solidFill>
              </a:rPr>
              <a:t>Coordinatrice retraite – 02 99 23 40 65</a:t>
            </a:r>
          </a:p>
          <a:p>
            <a:pPr marL="355600" lvl="1" indent="0" algn="ctr">
              <a:buNone/>
            </a:pPr>
            <a:endParaRPr lang="fr-FR" sz="1800" b="1" dirty="0">
              <a:solidFill>
                <a:schemeClr val="tx1"/>
              </a:solidFill>
            </a:endParaRPr>
          </a:p>
          <a:p>
            <a:pPr marL="200025" lvl="1" indent="0" algn="ctr">
              <a:buNone/>
            </a:pPr>
            <a:endParaRPr lang="fr-FR" sz="1800" b="1" dirty="0">
              <a:solidFill>
                <a:schemeClr val="tx1"/>
              </a:solidFill>
            </a:endParaRPr>
          </a:p>
          <a:p>
            <a:pPr marL="355600" lvl="1" indent="0" algn="ctr">
              <a:buNone/>
            </a:pPr>
            <a:r>
              <a:rPr lang="fr-FR" sz="1800" b="1" dirty="0">
                <a:solidFill>
                  <a:srgbClr val="0070C0"/>
                </a:solidFill>
              </a:rPr>
              <a:t>Anne-Laure HILLION </a:t>
            </a:r>
            <a:r>
              <a:rPr lang="fr-FR" sz="1800" b="1" dirty="0">
                <a:solidFill>
                  <a:schemeClr val="tx1"/>
                </a:solidFill>
              </a:rPr>
              <a:t>(</a:t>
            </a:r>
            <a:r>
              <a:rPr lang="fr-FR" sz="1800" b="1" dirty="0">
                <a:solidFill>
                  <a:schemeClr val="tx1"/>
                </a:solidFill>
                <a:hlinkClick r:id="rId4">
                  <a:extLst>
                    <a:ext uri="{A12FA001-AC4F-418D-AE19-62706E023703}">
                      <ahyp:hlinkClr xmlns:ahyp="http://schemas.microsoft.com/office/drawing/2018/hyperlinkcolor" val="tx"/>
                    </a:ext>
                  </a:extLst>
                </a:hlinkClick>
              </a:rPr>
              <a:t>anne-laure.hillion@cdg35.fr</a:t>
            </a:r>
            <a:r>
              <a:rPr lang="fr-FR" sz="1800" b="1" dirty="0">
                <a:solidFill>
                  <a:schemeClr val="tx1"/>
                </a:solidFill>
              </a:rPr>
              <a:t>)</a:t>
            </a:r>
          </a:p>
          <a:p>
            <a:pPr marL="355600" lvl="1" indent="0" algn="ctr">
              <a:buNone/>
            </a:pPr>
            <a:r>
              <a:rPr lang="fr-FR" sz="1800" b="1" dirty="0">
                <a:solidFill>
                  <a:schemeClr val="tx1"/>
                </a:solidFill>
              </a:rPr>
              <a:t>Gestionnaire carrière-retraite – 02 99 23 37 95</a:t>
            </a:r>
          </a:p>
          <a:p>
            <a:pPr algn="ctr"/>
            <a:endParaRPr lang="fr-FR" sz="1800" b="1" dirty="0"/>
          </a:p>
          <a:p>
            <a:pPr marL="200025" lvl="1" indent="0" algn="ctr">
              <a:buNone/>
            </a:pPr>
            <a:endParaRPr lang="fr-FR" sz="1800" b="1" dirty="0">
              <a:solidFill>
                <a:schemeClr val="tx1"/>
              </a:solidFill>
            </a:endParaRPr>
          </a:p>
          <a:p>
            <a:pPr marL="355600" lvl="1" indent="0" algn="ctr">
              <a:buNone/>
            </a:pPr>
            <a:r>
              <a:rPr lang="fr-FR" sz="1800" b="1" dirty="0">
                <a:solidFill>
                  <a:srgbClr val="0070C0"/>
                </a:solidFill>
              </a:rPr>
              <a:t>Julio BISSAINTHE </a:t>
            </a:r>
            <a:r>
              <a:rPr lang="fr-FR" sz="1800" b="1" dirty="0">
                <a:solidFill>
                  <a:schemeClr val="tx1"/>
                </a:solidFill>
              </a:rPr>
              <a:t>(</a:t>
            </a:r>
            <a:r>
              <a:rPr lang="fr-FR" sz="1800" b="1" dirty="0">
                <a:solidFill>
                  <a:schemeClr val="tx1"/>
                </a:solidFill>
                <a:hlinkClick r:id="rId5">
                  <a:extLst>
                    <a:ext uri="{A12FA001-AC4F-418D-AE19-62706E023703}">
                      <ahyp:hlinkClr xmlns:ahyp="http://schemas.microsoft.com/office/drawing/2018/hyperlinkcolor" val="tx"/>
                    </a:ext>
                  </a:extLst>
                </a:hlinkClick>
              </a:rPr>
              <a:t>julio.bissainthe@cdg35.fr</a:t>
            </a:r>
            <a:r>
              <a:rPr lang="fr-FR" sz="1800" b="1" dirty="0">
                <a:solidFill>
                  <a:schemeClr val="tx1"/>
                </a:solidFill>
              </a:rPr>
              <a:t>)</a:t>
            </a:r>
          </a:p>
          <a:p>
            <a:pPr marL="355600" lvl="1" indent="0" algn="ctr">
              <a:buNone/>
            </a:pPr>
            <a:r>
              <a:rPr lang="fr-FR" sz="1800" b="1" dirty="0">
                <a:solidFill>
                  <a:schemeClr val="tx1"/>
                </a:solidFill>
              </a:rPr>
              <a:t>Gestionnaire carrière-retraite – 02 99 23 40 64</a:t>
            </a:r>
          </a:p>
          <a:p>
            <a:pPr marL="355600" lvl="1" indent="0" algn="ctr">
              <a:buNone/>
            </a:pPr>
            <a:endParaRPr lang="fr-FR" sz="1800" b="1" dirty="0">
              <a:solidFill>
                <a:schemeClr val="tx1"/>
              </a:solidFill>
            </a:endParaRPr>
          </a:p>
          <a:p>
            <a:pPr marL="0" indent="0" algn="ctr">
              <a:buNone/>
            </a:pPr>
            <a:r>
              <a:rPr lang="fr-FR" sz="1800" b="1" dirty="0"/>
              <a:t>retraite@cdg35.fr</a:t>
            </a:r>
          </a:p>
        </p:txBody>
      </p:sp>
    </p:spTree>
    <p:extLst>
      <p:ext uri="{BB962C8B-B14F-4D97-AF65-F5344CB8AC3E}">
        <p14:creationId xmlns:p14="http://schemas.microsoft.com/office/powerpoint/2010/main" val="81531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7803" y="434449"/>
            <a:ext cx="8025135" cy="1067171"/>
          </a:xfrm>
          <a:noFill/>
        </p:spPr>
        <p:txBody>
          <a:bodyPr>
            <a:normAutofit/>
          </a:bodyPr>
          <a:lstStyle/>
          <a:p>
            <a:r>
              <a:rPr lang="fr-FR" dirty="0">
                <a:solidFill>
                  <a:schemeClr val="bg2">
                    <a:lumMod val="50000"/>
                  </a:schemeClr>
                </a:solidFill>
              </a:rPr>
              <a:t>Retraite progressive</a:t>
            </a:r>
          </a:p>
        </p:txBody>
      </p:sp>
      <p:sp>
        <p:nvSpPr>
          <p:cNvPr id="3" name="Espace réservé du contenu 2"/>
          <p:cNvSpPr>
            <a:spLocks noGrp="1"/>
          </p:cNvSpPr>
          <p:nvPr>
            <p:ph idx="1"/>
          </p:nvPr>
        </p:nvSpPr>
        <p:spPr>
          <a:xfrm>
            <a:off x="371062" y="1432561"/>
            <a:ext cx="8551718" cy="4579620"/>
          </a:xfrm>
        </p:spPr>
        <p:txBody>
          <a:bodyPr>
            <a:normAutofit/>
          </a:bodyPr>
          <a:lstStyle/>
          <a:p>
            <a:pPr marL="0" indent="0">
              <a:buNone/>
            </a:pPr>
            <a:r>
              <a:rPr lang="fr-FR" sz="2900" b="1" dirty="0">
                <a:solidFill>
                  <a:schemeClr val="bg2">
                    <a:lumMod val="50000"/>
                  </a:schemeClr>
                </a:solidFill>
              </a:rPr>
              <a:t>Les conditions :</a:t>
            </a:r>
          </a:p>
          <a:p>
            <a:pPr>
              <a:buClr>
                <a:schemeClr val="bg2">
                  <a:lumMod val="50000"/>
                </a:schemeClr>
              </a:buClr>
              <a:buFont typeface="Wingdings" panose="05000000000000000000" pitchFamily="2" charset="2"/>
              <a:buChar char="Ø"/>
            </a:pPr>
            <a:endParaRPr lang="fr-FR" sz="2000" b="1" dirty="0">
              <a:solidFill>
                <a:schemeClr val="tx1"/>
              </a:solidFill>
            </a:endParaRPr>
          </a:p>
          <a:p>
            <a:pPr>
              <a:buClr>
                <a:schemeClr val="bg2">
                  <a:lumMod val="50000"/>
                </a:schemeClr>
              </a:buClr>
              <a:buFont typeface="Wingdings" panose="05000000000000000000" pitchFamily="2" charset="2"/>
              <a:buChar char="Ø"/>
            </a:pPr>
            <a:r>
              <a:rPr lang="fr-FR" sz="2000" b="1" dirty="0">
                <a:solidFill>
                  <a:schemeClr val="tx1"/>
                </a:solidFill>
              </a:rPr>
              <a:t>2 ans avant l’âge légal et jusqu’à la limite d’âge</a:t>
            </a:r>
          </a:p>
          <a:p>
            <a:pPr>
              <a:buClr>
                <a:schemeClr val="bg2">
                  <a:lumMod val="50000"/>
                </a:schemeClr>
              </a:buClr>
              <a:buFont typeface="Wingdings" panose="05000000000000000000" pitchFamily="2" charset="2"/>
              <a:buChar char="Ø"/>
            </a:pPr>
            <a:r>
              <a:rPr lang="fr-FR" sz="2000" b="1" dirty="0">
                <a:solidFill>
                  <a:schemeClr val="tx1"/>
                </a:solidFill>
              </a:rPr>
              <a:t>Totaliser 150 trimestres en durée d’assurance</a:t>
            </a:r>
          </a:p>
          <a:p>
            <a:pPr>
              <a:buClr>
                <a:schemeClr val="bg2">
                  <a:lumMod val="50000"/>
                </a:schemeClr>
              </a:buClr>
              <a:buFont typeface="Wingdings" panose="05000000000000000000" pitchFamily="2" charset="2"/>
              <a:buChar char="Ø"/>
            </a:pPr>
            <a:r>
              <a:rPr lang="fr-FR" sz="2000" b="1" dirty="0">
                <a:solidFill>
                  <a:schemeClr val="tx1"/>
                </a:solidFill>
              </a:rPr>
              <a:t>Travailler à temps partiel (quotité entre 50 et 90%) ou à temps non complet </a:t>
            </a:r>
          </a:p>
          <a:p>
            <a:pPr>
              <a:buClr>
                <a:schemeClr val="bg2">
                  <a:lumMod val="50000"/>
                </a:schemeClr>
              </a:buClr>
              <a:buFont typeface="Wingdings" panose="05000000000000000000" pitchFamily="2" charset="2"/>
              <a:buChar char="Ø"/>
            </a:pPr>
            <a:r>
              <a:rPr lang="fr-FR" sz="2000" b="1" dirty="0">
                <a:solidFill>
                  <a:schemeClr val="tx1"/>
                </a:solidFill>
              </a:rPr>
              <a:t>Exercer son activité à titre exclusif dans la fonction publique</a:t>
            </a:r>
          </a:p>
          <a:p>
            <a:pPr>
              <a:buClr>
                <a:schemeClr val="bg2">
                  <a:lumMod val="50000"/>
                </a:schemeClr>
              </a:buClr>
              <a:buFont typeface="Wingdings" panose="05000000000000000000" pitchFamily="2" charset="2"/>
              <a:buChar char="Ø"/>
            </a:pPr>
            <a:r>
              <a:rPr lang="fr-FR" sz="2000" b="1" dirty="0">
                <a:solidFill>
                  <a:schemeClr val="tx1"/>
                </a:solidFill>
              </a:rPr>
              <a:t>Totaliser au moins 2 ans CNRACL en constitution du droit</a:t>
            </a:r>
          </a:p>
          <a:p>
            <a:pPr marL="0" indent="0">
              <a:buNone/>
            </a:pPr>
            <a:endParaRPr lang="fr-FR" dirty="0"/>
          </a:p>
        </p:txBody>
      </p:sp>
    </p:spTree>
    <p:extLst>
      <p:ext uri="{BB962C8B-B14F-4D97-AF65-F5344CB8AC3E}">
        <p14:creationId xmlns:p14="http://schemas.microsoft.com/office/powerpoint/2010/main" val="490344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6017618"/>
          </a:xfrm>
        </p:spPr>
        <p:txBody>
          <a:bodyPr>
            <a:normAutofit lnSpcReduction="1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Les conditions:</a:t>
            </a:r>
          </a:p>
          <a:p>
            <a:pPr marL="0" indent="0">
              <a:buNone/>
            </a:pPr>
            <a:r>
              <a:rPr lang="fr-FR" sz="1800" dirty="0"/>
              <a:t>Être à moins de 2 ans de l’âge légal et jusqu’à </a:t>
            </a:r>
            <a:r>
              <a:rPr lang="fr-FR" sz="1800"/>
              <a:t>la limite d’âge</a:t>
            </a: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Les actifs et super-actifs peuvent bénéficier de ce dispositif dès lors qu’ils remplissent les mêmes conditions que les sédentaires, notamment l’âge de départ de droit commun de leur génération moins 2 ans. </a:t>
            </a:r>
          </a:p>
          <a:p>
            <a:pPr marL="0" indent="0">
              <a:buNone/>
            </a:pPr>
            <a:endParaRPr lang="fr-FR" dirty="0"/>
          </a:p>
        </p:txBody>
      </p:sp>
      <p:pic>
        <p:nvPicPr>
          <p:cNvPr id="7" name="Image 6">
            <a:extLst>
              <a:ext uri="{FF2B5EF4-FFF2-40B4-BE49-F238E27FC236}">
                <a16:creationId xmlns:a16="http://schemas.microsoft.com/office/drawing/2014/main" id="{CBA11B45-4B34-46C4-6343-D1DD38EFC94C}"/>
              </a:ext>
            </a:extLst>
          </p:cNvPr>
          <p:cNvPicPr>
            <a:picLocks noChangeAspect="1"/>
          </p:cNvPicPr>
          <p:nvPr/>
        </p:nvPicPr>
        <p:blipFill>
          <a:blip r:embed="rId3"/>
          <a:stretch>
            <a:fillRect/>
          </a:stretch>
        </p:blipFill>
        <p:spPr>
          <a:xfrm>
            <a:off x="363527" y="1351537"/>
            <a:ext cx="8416946" cy="3816809"/>
          </a:xfrm>
          <a:prstGeom prst="rect">
            <a:avLst/>
          </a:prstGeom>
        </p:spPr>
      </p:pic>
    </p:spTree>
    <p:extLst>
      <p:ext uri="{BB962C8B-B14F-4D97-AF65-F5344CB8AC3E}">
        <p14:creationId xmlns:p14="http://schemas.microsoft.com/office/powerpoint/2010/main" val="345838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925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Les conditions:</a:t>
            </a:r>
          </a:p>
          <a:p>
            <a:pPr marL="0" indent="0">
              <a:buNone/>
            </a:pPr>
            <a:r>
              <a:rPr lang="fr-FR" sz="1800" dirty="0"/>
              <a:t>150 trimestres en durée d’assurance</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pic>
        <p:nvPicPr>
          <p:cNvPr id="4" name="Image 3">
            <a:extLst>
              <a:ext uri="{FF2B5EF4-FFF2-40B4-BE49-F238E27FC236}">
                <a16:creationId xmlns:a16="http://schemas.microsoft.com/office/drawing/2014/main" id="{DAE87DDE-0C1A-3E02-5DA7-F0AA307CBEA8}"/>
              </a:ext>
            </a:extLst>
          </p:cNvPr>
          <p:cNvPicPr>
            <a:picLocks noChangeAspect="1"/>
          </p:cNvPicPr>
          <p:nvPr/>
        </p:nvPicPr>
        <p:blipFill>
          <a:blip r:embed="rId3"/>
          <a:stretch>
            <a:fillRect/>
          </a:stretch>
        </p:blipFill>
        <p:spPr>
          <a:xfrm>
            <a:off x="1537634" y="1630891"/>
            <a:ext cx="6532940" cy="4809665"/>
          </a:xfrm>
          <a:prstGeom prst="rect">
            <a:avLst/>
          </a:prstGeom>
        </p:spPr>
      </p:pic>
    </p:spTree>
    <p:extLst>
      <p:ext uri="{BB962C8B-B14F-4D97-AF65-F5344CB8AC3E}">
        <p14:creationId xmlns:p14="http://schemas.microsoft.com/office/powerpoint/2010/main" val="240912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058" y="492512"/>
            <a:ext cx="8081884" cy="4966949"/>
          </a:xfrm>
        </p:spPr>
        <p:txBody>
          <a:bodyPr>
            <a:normAutofit fontScale="70000" lnSpcReduction="20000"/>
          </a:bodyPr>
          <a:lstStyle/>
          <a:p>
            <a:pPr marL="0" marR="0" lvl="0" indent="0" algn="l" defTabSz="914400" rtl="0" eaLnBrk="1" fontAlgn="auto" latinLnBrk="0" hangingPunct="1">
              <a:lnSpc>
                <a:spcPct val="90000"/>
              </a:lnSpc>
              <a:spcBef>
                <a:spcPts val="1200"/>
              </a:spcBef>
              <a:spcAft>
                <a:spcPts val="200"/>
              </a:spcAft>
              <a:buClr>
                <a:srgbClr val="FF0000"/>
              </a:buClr>
              <a:buSzPct val="100000"/>
              <a:buFont typeface="Arial" panose="020B0604020202020204" pitchFamily="34" charset="0"/>
              <a:buNone/>
              <a:tabLst>
                <a:tab pos="180975" algn="l"/>
              </a:tabLst>
              <a:defRPr/>
            </a:pPr>
            <a:r>
              <a:rPr kumimoji="0" lang="fr-FR" sz="2900" b="1" i="0" u="none" strike="noStrike" kern="1200" cap="none" spc="0" normalizeH="0" baseline="0" noProof="0" dirty="0">
                <a:ln>
                  <a:noFill/>
                </a:ln>
                <a:solidFill>
                  <a:srgbClr val="CCDDEA">
                    <a:lumMod val="50000"/>
                  </a:srgbClr>
                </a:solidFill>
                <a:effectLst/>
                <a:uLnTx/>
                <a:uFillTx/>
                <a:latin typeface="Trebuchet MS" panose="020B0603020202020204" pitchFamily="34" charset="0"/>
                <a:ea typeface="+mn-ea"/>
                <a:cs typeface="+mn-cs"/>
              </a:rPr>
              <a:t>Les conditions:</a:t>
            </a:r>
          </a:p>
          <a:p>
            <a:pPr marL="0" indent="0">
              <a:buNone/>
            </a:pPr>
            <a:r>
              <a:rPr lang="fr-FR" sz="2100" dirty="0"/>
              <a:t>Temps partiel et temps non-complet</a:t>
            </a:r>
          </a:p>
          <a:p>
            <a:pPr marL="0" indent="0">
              <a:buNone/>
            </a:pPr>
            <a:endParaRPr lang="fr-FR" sz="1800" dirty="0"/>
          </a:p>
          <a:p>
            <a:pPr marL="0" indent="0">
              <a:buNone/>
            </a:pPr>
            <a:r>
              <a:rPr lang="fr-FR" sz="2600" b="1" dirty="0">
                <a:solidFill>
                  <a:schemeClr val="bg2">
                    <a:lumMod val="75000"/>
                  </a:schemeClr>
                </a:solidFill>
                <a:latin typeface="+mn-lt"/>
              </a:rPr>
              <a:t>                       </a:t>
            </a:r>
            <a:r>
              <a:rPr lang="fr-FR" sz="2600" b="1" dirty="0">
                <a:solidFill>
                  <a:schemeClr val="tx1"/>
                </a:solidFill>
                <a:latin typeface="+mn-lt"/>
              </a:rPr>
              <a:t>Temps partiel	</a:t>
            </a:r>
            <a:r>
              <a:rPr lang="fr-FR" sz="2100" b="1" dirty="0">
                <a:solidFill>
                  <a:schemeClr val="bg2">
                    <a:lumMod val="75000"/>
                  </a:schemeClr>
                </a:solidFill>
              </a:rPr>
              <a:t>		</a:t>
            </a:r>
            <a:r>
              <a:rPr lang="fr-FR" sz="2600" b="1" dirty="0">
                <a:solidFill>
                  <a:schemeClr val="bg2">
                    <a:lumMod val="75000"/>
                  </a:schemeClr>
                </a:solidFill>
                <a:latin typeface="+mn-lt"/>
              </a:rPr>
              <a:t>          </a:t>
            </a:r>
            <a:r>
              <a:rPr lang="fr-FR" sz="2600" b="1" dirty="0">
                <a:solidFill>
                  <a:schemeClr val="bg2">
                    <a:lumMod val="50000"/>
                  </a:schemeClr>
                </a:solidFill>
                <a:latin typeface="+mn-lt"/>
              </a:rPr>
              <a:t>Temps non-complet</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endParaRPr lang="fr-FR" dirty="0"/>
          </a:p>
        </p:txBody>
      </p:sp>
      <p:sp>
        <p:nvSpPr>
          <p:cNvPr id="2" name="Rectangle : coins arrondis 1">
            <a:extLst>
              <a:ext uri="{FF2B5EF4-FFF2-40B4-BE49-F238E27FC236}">
                <a16:creationId xmlns:a16="http://schemas.microsoft.com/office/drawing/2014/main" id="{22DFCBA4-DBBD-BA57-BADC-8D2C03C096A8}"/>
              </a:ext>
            </a:extLst>
          </p:cNvPr>
          <p:cNvSpPr/>
          <p:nvPr/>
        </p:nvSpPr>
        <p:spPr>
          <a:xfrm>
            <a:off x="668866" y="1886528"/>
            <a:ext cx="4010867" cy="4375124"/>
          </a:xfrm>
          <a:prstGeom prst="roundRect">
            <a:avLst/>
          </a:prstGeom>
          <a:solidFill>
            <a:srgbClr val="0070C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tx1"/>
                </a:solidFill>
              </a:rPr>
              <a:t>Temps partiel de 50 à 90%</a:t>
            </a:r>
          </a:p>
          <a:p>
            <a:pPr algn="ctr"/>
            <a:endParaRPr lang="fr-FR" b="1" dirty="0">
              <a:solidFill>
                <a:schemeClr val="tx1"/>
              </a:solidFill>
            </a:endParaRPr>
          </a:p>
          <a:p>
            <a:pPr marL="285750" indent="-285750">
              <a:buFont typeface="Wingdings" panose="05000000000000000000" pitchFamily="2" charset="2"/>
              <a:buChar char="Ø"/>
            </a:pPr>
            <a:r>
              <a:rPr lang="fr-FR" b="1" dirty="0">
                <a:solidFill>
                  <a:schemeClr val="tx1"/>
                </a:solidFill>
              </a:rPr>
              <a:t>Sur autorisation </a:t>
            </a:r>
          </a:p>
          <a:p>
            <a:pPr marL="285750" indent="-285750">
              <a:buFont typeface="Wingdings" panose="05000000000000000000" pitchFamily="2" charset="2"/>
              <a:buChar char="Ø"/>
            </a:pPr>
            <a:r>
              <a:rPr lang="fr-FR" b="1" dirty="0">
                <a:solidFill>
                  <a:schemeClr val="tx1"/>
                </a:solidFill>
              </a:rPr>
              <a:t>De droit pour élever un enfant</a:t>
            </a:r>
          </a:p>
          <a:p>
            <a:pPr marL="285750" indent="-285750">
              <a:buFont typeface="Wingdings" panose="05000000000000000000" pitchFamily="2" charset="2"/>
              <a:buChar char="Ø"/>
            </a:pPr>
            <a:r>
              <a:rPr lang="fr-FR" b="1" dirty="0">
                <a:solidFill>
                  <a:schemeClr val="tx1"/>
                </a:solidFill>
              </a:rPr>
              <a:t>De droit pour donner des soins à un conjoint, partenaire de PACS, enfant ou ascendant atteint d’un handicap ou victime d’un accident ou d’une maladie grave</a:t>
            </a:r>
          </a:p>
          <a:p>
            <a:pPr marL="285750" indent="-285750">
              <a:buFont typeface="Wingdings" panose="05000000000000000000" pitchFamily="2" charset="2"/>
              <a:buChar char="Ø"/>
            </a:pPr>
            <a:r>
              <a:rPr lang="fr-FR" b="1" dirty="0">
                <a:solidFill>
                  <a:schemeClr val="tx1"/>
                </a:solidFill>
              </a:rPr>
              <a:t>De droit au titre du handicap</a:t>
            </a:r>
          </a:p>
          <a:p>
            <a:pPr marL="285750" indent="-285750">
              <a:buFont typeface="Wingdings" panose="05000000000000000000" pitchFamily="2" charset="2"/>
              <a:buChar char="Ø"/>
            </a:pPr>
            <a:endParaRPr lang="fr-FR" b="1" dirty="0">
              <a:solidFill>
                <a:schemeClr val="tx1"/>
              </a:solidFill>
            </a:endParaRPr>
          </a:p>
          <a:p>
            <a:pPr marL="285750" indent="-285750">
              <a:buFont typeface="Wingdings" panose="05000000000000000000" pitchFamily="2" charset="2"/>
              <a:buChar char="v"/>
            </a:pPr>
            <a:r>
              <a:rPr lang="fr-FR" b="1" dirty="0">
                <a:solidFill>
                  <a:schemeClr val="tx1"/>
                </a:solidFill>
              </a:rPr>
              <a:t>Le mi-temps thérapeutique n’ouvre pas droit à la retraite progressive</a:t>
            </a:r>
          </a:p>
        </p:txBody>
      </p:sp>
      <p:sp>
        <p:nvSpPr>
          <p:cNvPr id="4" name="Rectangle : coins arrondis 3">
            <a:extLst>
              <a:ext uri="{FF2B5EF4-FFF2-40B4-BE49-F238E27FC236}">
                <a16:creationId xmlns:a16="http://schemas.microsoft.com/office/drawing/2014/main" id="{5935744B-04DE-9AF2-BC56-8133BE2D11B1}"/>
              </a:ext>
            </a:extLst>
          </p:cNvPr>
          <p:cNvSpPr/>
          <p:nvPr/>
        </p:nvSpPr>
        <p:spPr>
          <a:xfrm>
            <a:off x="4927604" y="1966960"/>
            <a:ext cx="3547530" cy="4196773"/>
          </a:xfrm>
          <a:prstGeom prst="roundRect">
            <a:avLst/>
          </a:prstGeom>
          <a:solidFill>
            <a:schemeClr val="bg2">
              <a:lumMod val="50000"/>
            </a:schemeClr>
          </a:solidFill>
        </p:spPr>
        <p:style>
          <a:lnRef idx="2">
            <a:schemeClr val="accent1">
              <a:shade val="15000"/>
            </a:schemeClr>
          </a:lnRef>
          <a:fillRef idx="1002">
            <a:schemeClr val="lt2"/>
          </a:fillRef>
          <a:effectRef idx="0">
            <a:schemeClr val="accent1"/>
          </a:effectRef>
          <a:fontRef idx="minor">
            <a:schemeClr val="lt1"/>
          </a:fontRef>
        </p:style>
        <p:txBody>
          <a:bodyPr rtlCol="0" anchor="ctr"/>
          <a:lstStyle/>
          <a:p>
            <a:pPr marL="285750" indent="-285750">
              <a:buFontTx/>
              <a:buChar char="-"/>
            </a:pPr>
            <a:r>
              <a:rPr lang="fr-FR" b="1" dirty="0">
                <a:solidFill>
                  <a:schemeClr val="bg1"/>
                </a:solidFill>
              </a:rPr>
              <a:t>A temps non complet sur un ou plusieurs emplois, dont le total ne doit pas excéder 90% du temps complet </a:t>
            </a:r>
          </a:p>
          <a:p>
            <a:pPr marL="285750" indent="-285750">
              <a:buFontTx/>
              <a:buChar char="-"/>
            </a:pPr>
            <a:r>
              <a:rPr lang="fr-FR" b="1" dirty="0">
                <a:solidFill>
                  <a:schemeClr val="bg1"/>
                </a:solidFill>
              </a:rPr>
              <a:t>Pour les professeurs d’enseignement artistique (TC 16h) entre 12 et 14h40</a:t>
            </a:r>
          </a:p>
          <a:p>
            <a:pPr marL="285750" indent="-285750">
              <a:buFontTx/>
              <a:buChar char="-"/>
            </a:pPr>
            <a:r>
              <a:rPr lang="fr-FR" b="1" dirty="0">
                <a:solidFill>
                  <a:schemeClr val="bg1"/>
                </a:solidFill>
              </a:rPr>
              <a:t>Pour les assistants d’enseignement artistique (TC 20H) entre 15 et 18H</a:t>
            </a:r>
          </a:p>
        </p:txBody>
      </p:sp>
    </p:spTree>
    <p:extLst>
      <p:ext uri="{BB962C8B-B14F-4D97-AF65-F5344CB8AC3E}">
        <p14:creationId xmlns:p14="http://schemas.microsoft.com/office/powerpoint/2010/main" val="7505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6472" y="0"/>
            <a:ext cx="8025135" cy="1067171"/>
          </a:xfrm>
          <a:noFill/>
        </p:spPr>
        <p:txBody>
          <a:bodyPr>
            <a:normAutofit/>
          </a:bodyPr>
          <a:lstStyle/>
          <a:p>
            <a:r>
              <a:rPr lang="fr-FR" dirty="0">
                <a:solidFill>
                  <a:schemeClr val="bg2">
                    <a:lumMod val="50000"/>
                  </a:schemeClr>
                </a:solidFill>
              </a:rPr>
              <a:t>Retraite progressive</a:t>
            </a:r>
          </a:p>
        </p:txBody>
      </p:sp>
      <p:sp>
        <p:nvSpPr>
          <p:cNvPr id="3" name="Espace réservé du contenu 2"/>
          <p:cNvSpPr>
            <a:spLocks noGrp="1"/>
          </p:cNvSpPr>
          <p:nvPr>
            <p:ph idx="1"/>
          </p:nvPr>
        </p:nvSpPr>
        <p:spPr>
          <a:xfrm>
            <a:off x="122959" y="801780"/>
            <a:ext cx="8898081" cy="5951912"/>
          </a:xfrm>
        </p:spPr>
        <p:txBody>
          <a:bodyPr>
            <a:normAutofit fontScale="25000" lnSpcReduction="20000"/>
          </a:bodyPr>
          <a:lstStyle/>
          <a:p>
            <a:pPr marL="0" indent="0" algn="ctr">
              <a:buNone/>
            </a:pPr>
            <a:endParaRPr lang="fr-FR" sz="2900" b="1" dirty="0">
              <a:solidFill>
                <a:schemeClr val="bg2">
                  <a:lumMod val="50000"/>
                </a:schemeClr>
              </a:solidFill>
            </a:endParaRPr>
          </a:p>
          <a:p>
            <a:pPr marL="0" indent="0">
              <a:buNone/>
            </a:pPr>
            <a:endParaRPr lang="fr-FR" sz="2900" b="1" dirty="0">
              <a:solidFill>
                <a:schemeClr val="bg2">
                  <a:lumMod val="50000"/>
                </a:schemeClr>
              </a:solidFill>
            </a:endParaRPr>
          </a:p>
          <a:p>
            <a:pPr>
              <a:buClr>
                <a:schemeClr val="bg2">
                  <a:lumMod val="50000"/>
                </a:schemeClr>
              </a:buClr>
              <a:buFont typeface="Wingdings" panose="05000000000000000000" pitchFamily="2" charset="2"/>
              <a:buChar char="Ø"/>
            </a:pPr>
            <a:r>
              <a:rPr lang="fr-FR" sz="8000" b="1" dirty="0">
                <a:solidFill>
                  <a:schemeClr val="tx1"/>
                </a:solidFill>
                <a:latin typeface="+mn-lt"/>
              </a:rPr>
              <a:t>Le temps partiel thérapeutique n’ouvre pas droit à la retraite progressive</a:t>
            </a:r>
          </a:p>
          <a:p>
            <a:pPr>
              <a:buClr>
                <a:schemeClr val="bg2">
                  <a:lumMod val="50000"/>
                </a:schemeClr>
              </a:buClr>
              <a:buFont typeface="Wingdings" panose="05000000000000000000" pitchFamily="2" charset="2"/>
              <a:buChar char="Ø"/>
            </a:pPr>
            <a:r>
              <a:rPr lang="fr-FR" sz="8000" b="1" dirty="0">
                <a:solidFill>
                  <a:schemeClr val="tx1"/>
                </a:solidFill>
                <a:latin typeface="+mn-lt"/>
              </a:rPr>
              <a:t>Le fonctionnaire peut surcotiser</a:t>
            </a:r>
          </a:p>
          <a:p>
            <a:pPr>
              <a:buClr>
                <a:schemeClr val="bg2">
                  <a:lumMod val="50000"/>
                </a:schemeClr>
              </a:buClr>
              <a:buFont typeface="Wingdings" panose="05000000000000000000" pitchFamily="2" charset="2"/>
              <a:buChar char="Ø"/>
            </a:pPr>
            <a:r>
              <a:rPr lang="fr-FR" sz="8000" b="1" dirty="0">
                <a:solidFill>
                  <a:schemeClr val="tx1"/>
                </a:solidFill>
                <a:latin typeface="+mn-lt"/>
              </a:rPr>
              <a:t>Un agent à TC doit faire une demande de temps partiel (</a:t>
            </a:r>
            <a:r>
              <a:rPr lang="fr-FR" sz="8000" b="0" i="0" u="none" strike="noStrike" baseline="0" dirty="0">
                <a:solidFill>
                  <a:srgbClr val="000000"/>
                </a:solidFill>
                <a:latin typeface="+mn-lt"/>
              </a:rPr>
              <a:t>attention l’employeur conserve son pouvoir d’appréciation en matière d’autorisation du temps partiel)</a:t>
            </a:r>
          </a:p>
          <a:p>
            <a:pPr>
              <a:buClr>
                <a:schemeClr val="bg2">
                  <a:lumMod val="50000"/>
                </a:schemeClr>
              </a:buClr>
              <a:buFont typeface="Wingdings" panose="05000000000000000000" pitchFamily="2" charset="2"/>
              <a:buChar char="Ø"/>
            </a:pPr>
            <a:r>
              <a:rPr lang="fr-FR" sz="8000" b="1" dirty="0">
                <a:solidFill>
                  <a:schemeClr val="tx1"/>
                </a:solidFill>
                <a:latin typeface="+mn-lt"/>
              </a:rPr>
              <a:t>Si l’agent est déjà à temps partiel entre 50 et 90%, il demande sa retraite progressive à son employeur. </a:t>
            </a:r>
          </a:p>
          <a:p>
            <a:pPr>
              <a:buClr>
                <a:schemeClr val="bg2">
                  <a:lumMod val="50000"/>
                </a:schemeClr>
              </a:buClr>
              <a:buFont typeface="Wingdings" panose="05000000000000000000" pitchFamily="2" charset="2"/>
              <a:buChar char="Ø"/>
            </a:pPr>
            <a:r>
              <a:rPr lang="fr-FR" sz="8000" b="1" dirty="0">
                <a:solidFill>
                  <a:schemeClr val="tx1"/>
                </a:solidFill>
                <a:latin typeface="+mn-lt"/>
              </a:rPr>
              <a:t>Si l’agent est à temps non complet sur un ou plusieurs emplois entre 28h et 31h30, il demande sa retraite progressive auprès de son ou ses employeurs. </a:t>
            </a:r>
          </a:p>
          <a:p>
            <a:pPr>
              <a:buClr>
                <a:schemeClr val="bg2">
                  <a:lumMod val="50000"/>
                </a:schemeClr>
              </a:buClr>
              <a:buFont typeface="Wingdings" panose="05000000000000000000" pitchFamily="2" charset="2"/>
              <a:buChar char="Ø"/>
            </a:pPr>
            <a:r>
              <a:rPr lang="fr-FR" sz="8000" b="1" dirty="0">
                <a:solidFill>
                  <a:schemeClr val="tx1"/>
                </a:solidFill>
                <a:latin typeface="+mn-lt"/>
              </a:rPr>
              <a:t>Si l’agent est à temps non complet sur un ou plusieurs emplois dépassant globalement 31h30, la collectivité doit préalablement accepter de réduire le temps de travail pour que l’agent puisse faire sa demande. </a:t>
            </a:r>
          </a:p>
          <a:p>
            <a:pPr marL="0" indent="0">
              <a:buClr>
                <a:schemeClr val="bg2">
                  <a:lumMod val="50000"/>
                </a:schemeClr>
              </a:buClr>
              <a:buNone/>
            </a:pPr>
            <a:r>
              <a:rPr lang="fr-FR" sz="8000" b="1" dirty="0">
                <a:solidFill>
                  <a:schemeClr val="tx1"/>
                </a:solidFill>
                <a:latin typeface="+mn-lt"/>
              </a:rPr>
              <a:t> </a:t>
            </a:r>
          </a:p>
          <a:p>
            <a:pPr marL="0" indent="0">
              <a:buClr>
                <a:schemeClr val="bg2">
                  <a:lumMod val="50000"/>
                </a:schemeClr>
              </a:buClr>
              <a:buNone/>
            </a:pPr>
            <a:r>
              <a:rPr lang="fr-FR" sz="8000" b="1" dirty="0">
                <a:solidFill>
                  <a:srgbClr val="FF0000"/>
                </a:solidFill>
                <a:latin typeface="+mn-lt"/>
              </a:rPr>
              <a:t>Pour les agents à temps non complet souhaitant baisser leur temps de travail, l’employeur reste libre de faire droit ou non à la demande de modification du temps du poste au regard des besoins de service (avis CST et/ou assemblée délibérante). </a:t>
            </a:r>
          </a:p>
          <a:p>
            <a:pPr marL="0" indent="0">
              <a:buClr>
                <a:schemeClr val="bg2">
                  <a:lumMod val="50000"/>
                </a:schemeClr>
              </a:buClr>
              <a:buNone/>
            </a:pPr>
            <a:r>
              <a:rPr lang="fr-FR" sz="8000" b="1" dirty="0">
                <a:solidFill>
                  <a:srgbClr val="FF0000"/>
                </a:solidFill>
                <a:latin typeface="+mn-lt"/>
              </a:rPr>
              <a:t>Il n’est pas nécessaire de prendre un arrêté de Retraite progressive </a:t>
            </a:r>
          </a:p>
          <a:p>
            <a:pPr marL="0" indent="0">
              <a:buNone/>
            </a:pPr>
            <a:endParaRPr lang="fr-FR" dirty="0"/>
          </a:p>
        </p:txBody>
      </p:sp>
    </p:spTree>
    <p:extLst>
      <p:ext uri="{BB962C8B-B14F-4D97-AF65-F5344CB8AC3E}">
        <p14:creationId xmlns:p14="http://schemas.microsoft.com/office/powerpoint/2010/main" val="2529968242"/>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15_Modele_diaporama-v1.pptx" id="{E50D060B-BD89-4BB4-8F67-654872823FF8}" vid="{66793390-AAB0-4015-A547-80436F537533}"/>
    </a:ext>
  </a:extLst>
</a:theme>
</file>

<file path=ppt/theme/theme2.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Modele_diaporama_1</Template>
  <TotalTime>7583</TotalTime>
  <Words>1907</Words>
  <Application>Microsoft Office PowerPoint</Application>
  <PresentationFormat>Affichage à l'écran (4:3)</PresentationFormat>
  <Paragraphs>541</Paragraphs>
  <Slides>42</Slides>
  <Notes>42</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42</vt:i4>
      </vt:variant>
    </vt:vector>
  </HeadingPairs>
  <TitlesOfParts>
    <vt:vector size="51" baseType="lpstr">
      <vt:lpstr>Arial</vt:lpstr>
      <vt:lpstr>Calibri</vt:lpstr>
      <vt:lpstr>Calibri Light</vt:lpstr>
      <vt:lpstr>Trebuchet MS</vt:lpstr>
      <vt:lpstr>Wingdings</vt:lpstr>
      <vt:lpstr>Rétrospective</vt:lpstr>
      <vt:lpstr>3_Conception personnalisée</vt:lpstr>
      <vt:lpstr>2_Conception personnalisée</vt:lpstr>
      <vt:lpstr>Conception personnalisée</vt:lpstr>
      <vt:lpstr>  La retraite progressive  CNRACL</vt:lpstr>
      <vt:lpstr>Retraite progressive</vt:lpstr>
      <vt:lpstr>Présentation PowerPoint</vt:lpstr>
      <vt:lpstr>01- Les conditions</vt:lpstr>
      <vt:lpstr>Retraite progressive</vt:lpstr>
      <vt:lpstr>Présentation PowerPoint</vt:lpstr>
      <vt:lpstr>Présentation PowerPoint</vt:lpstr>
      <vt:lpstr>Présentation PowerPoint</vt:lpstr>
      <vt:lpstr>Retraite progressive</vt:lpstr>
      <vt:lpstr>02- La demande de retraite progressive</vt:lpstr>
      <vt:lpstr>Présentation PowerPoint</vt:lpstr>
      <vt:lpstr>Présentation PowerPoint</vt:lpstr>
      <vt:lpstr>Présentation PowerPoint</vt:lpstr>
      <vt:lpstr>Présentation PowerPoint</vt:lpstr>
      <vt:lpstr>03- La demande de retraite progressive sur Pep’s</vt:lpstr>
      <vt:lpstr>La demande de retraite progressive sur Pep’s Outil liquidation de pension  </vt:lpstr>
      <vt:lpstr>Présentation PowerPoint</vt:lpstr>
      <vt:lpstr>Présentation PowerPoint</vt:lpstr>
      <vt:lpstr>Présentation PowerPoint</vt:lpstr>
      <vt:lpstr>04- Calcul et paiement de la pension partielle</vt:lpstr>
      <vt:lpstr>Présentation PowerPoint</vt:lpstr>
      <vt:lpstr>Présentation PowerPoint</vt:lpstr>
      <vt:lpstr>Présentation PowerPoint</vt:lpstr>
      <vt:lpstr>Présentation PowerPoint</vt:lpstr>
      <vt:lpstr>Présentation PowerPoint</vt:lpstr>
      <vt:lpstr>05- Cas de suspension et d’annulation de la retraite progressive</vt:lpstr>
      <vt:lpstr>Présentation PowerPoint</vt:lpstr>
      <vt:lpstr>Présentation PowerPoint</vt:lpstr>
      <vt:lpstr>06- la liquidation définitive</vt:lpstr>
      <vt:lpstr>Présentation PowerPoint</vt:lpstr>
      <vt:lpstr>Présentation PowerPoint</vt:lpstr>
      <vt:lpstr>07 – Informer vos agents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CDG35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Soyer</dc:creator>
  <cp:lastModifiedBy>Annick FRANCO</cp:lastModifiedBy>
  <cp:revision>1094</cp:revision>
  <cp:lastPrinted>2024-05-30T07:50:23Z</cp:lastPrinted>
  <dcterms:created xsi:type="dcterms:W3CDTF">2016-05-04T14:26:39Z</dcterms:created>
  <dcterms:modified xsi:type="dcterms:W3CDTF">2024-05-30T13:52:11Z</dcterms:modified>
</cp:coreProperties>
</file>