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56" r:id="rId2"/>
    <p:sldMasterId id="2147483732" r:id="rId3"/>
    <p:sldMasterId id="2147483744" r:id="rId4"/>
  </p:sldMasterIdLst>
  <p:notesMasterIdLst>
    <p:notesMasterId r:id="rId47"/>
  </p:notesMasterIdLst>
  <p:handoutMasterIdLst>
    <p:handoutMasterId r:id="rId48"/>
  </p:handoutMasterIdLst>
  <p:sldIdLst>
    <p:sldId id="256" r:id="rId5"/>
    <p:sldId id="412" r:id="rId6"/>
    <p:sldId id="413" r:id="rId7"/>
    <p:sldId id="445" r:id="rId8"/>
    <p:sldId id="408" r:id="rId9"/>
    <p:sldId id="420" r:id="rId10"/>
    <p:sldId id="442" r:id="rId11"/>
    <p:sldId id="390" r:id="rId12"/>
    <p:sldId id="421" r:id="rId13"/>
    <p:sldId id="415" r:id="rId14"/>
    <p:sldId id="419" r:id="rId15"/>
    <p:sldId id="423" r:id="rId16"/>
    <p:sldId id="414" r:id="rId17"/>
    <p:sldId id="424" r:id="rId18"/>
    <p:sldId id="425" r:id="rId19"/>
    <p:sldId id="416" r:id="rId20"/>
    <p:sldId id="418" r:id="rId21"/>
    <p:sldId id="426" r:id="rId22"/>
    <p:sldId id="257" r:id="rId23"/>
    <p:sldId id="432" r:id="rId24"/>
    <p:sldId id="435" r:id="rId25"/>
    <p:sldId id="430" r:id="rId26"/>
    <p:sldId id="453" r:id="rId27"/>
    <p:sldId id="452" r:id="rId28"/>
    <p:sldId id="433" r:id="rId29"/>
    <p:sldId id="454" r:id="rId30"/>
    <p:sldId id="455" r:id="rId31"/>
    <p:sldId id="456" r:id="rId32"/>
    <p:sldId id="410" r:id="rId33"/>
    <p:sldId id="427" r:id="rId34"/>
    <p:sldId id="438" r:id="rId35"/>
    <p:sldId id="379" r:id="rId36"/>
    <p:sldId id="436" r:id="rId37"/>
    <p:sldId id="411" r:id="rId38"/>
    <p:sldId id="344" r:id="rId39"/>
    <p:sldId id="439" r:id="rId40"/>
    <p:sldId id="448" r:id="rId41"/>
    <p:sldId id="449" r:id="rId42"/>
    <p:sldId id="457" r:id="rId43"/>
    <p:sldId id="422" r:id="rId44"/>
    <p:sldId id="450" r:id="rId45"/>
    <p:sldId id="377" r:id="rId46"/>
  </p:sldIdLst>
  <p:sldSz cx="10080625" cy="7559675"/>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CC33"/>
    <a:srgbClr val="CC0099"/>
    <a:srgbClr val="D60093"/>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3" autoAdjust="0"/>
    <p:restoredTop sz="94660"/>
  </p:normalViewPr>
  <p:slideViewPr>
    <p:cSldViewPr snapToGrid="0">
      <p:cViewPr varScale="1">
        <p:scale>
          <a:sx n="122" d="100"/>
          <a:sy n="122" d="100"/>
        </p:scale>
        <p:origin x="840" y="102"/>
      </p:cViewPr>
      <p:guideLst/>
    </p:cSldViewPr>
  </p:slideViewPr>
  <p:notesTextViewPr>
    <p:cViewPr>
      <p:scale>
        <a:sx n="1" d="1"/>
        <a:sy n="1" d="1"/>
      </p:scale>
      <p:origin x="0" y="0"/>
    </p:cViewPr>
  </p:notesTextViewPr>
  <p:notesViewPr>
    <p:cSldViewPr snapToGrid="0">
      <p:cViewPr varScale="1">
        <p:scale>
          <a:sx n="94" d="100"/>
          <a:sy n="94" d="100"/>
        </p:scale>
        <p:origin x="370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4"/>
            <a:ext cx="2949994" cy="496086"/>
          </a:xfrm>
          <a:prstGeom prst="rect">
            <a:avLst/>
          </a:prstGeom>
          <a:noFill/>
          <a:ln>
            <a:noFill/>
          </a:ln>
        </p:spPr>
        <p:txBody>
          <a:bodyPr vert="horz" lIns="82476" tIns="41238" rIns="82476" bIns="41238" compatLnSpc="0">
            <a:noAutofit/>
          </a:bodyPr>
          <a:lstStyle/>
          <a:p>
            <a:pPr hangingPunct="0">
              <a:defRPr sz="1400"/>
            </a:pPr>
            <a:endParaRPr lang="fr-FR" sz="1300">
              <a:latin typeface="Arial" pitchFamily="18"/>
              <a:ea typeface="Arial Unicode MS" pitchFamily="2"/>
              <a:cs typeface="Tahoma" pitchFamily="2"/>
            </a:endParaRPr>
          </a:p>
        </p:txBody>
      </p:sp>
      <p:sp>
        <p:nvSpPr>
          <p:cNvPr id="3" name="Espace réservé de la date 2"/>
          <p:cNvSpPr txBox="1">
            <a:spLocks noGrp="1"/>
          </p:cNvSpPr>
          <p:nvPr>
            <p:ph type="dt" sz="quarter" idx="1"/>
          </p:nvPr>
        </p:nvSpPr>
        <p:spPr>
          <a:xfrm>
            <a:off x="3847649" y="4"/>
            <a:ext cx="2949994" cy="496086"/>
          </a:xfrm>
          <a:prstGeom prst="rect">
            <a:avLst/>
          </a:prstGeom>
          <a:noFill/>
          <a:ln>
            <a:noFill/>
          </a:ln>
        </p:spPr>
        <p:txBody>
          <a:bodyPr vert="horz" lIns="82476" tIns="41238" rIns="82476" bIns="41238" compatLnSpc="0">
            <a:noAutofit/>
          </a:bodyPr>
          <a:lstStyle/>
          <a:p>
            <a:pPr algn="r" hangingPunct="0">
              <a:defRPr sz="1400"/>
            </a:pPr>
            <a:endParaRPr lang="fr-FR" sz="1300">
              <a:latin typeface="Arial" pitchFamily="18"/>
              <a:ea typeface="Arial Unicode MS" pitchFamily="2"/>
              <a:cs typeface="Tahoma" pitchFamily="2"/>
            </a:endParaRPr>
          </a:p>
        </p:txBody>
      </p:sp>
      <p:sp>
        <p:nvSpPr>
          <p:cNvPr id="4" name="Espace réservé du pied de page 3"/>
          <p:cNvSpPr txBox="1">
            <a:spLocks noGrp="1"/>
          </p:cNvSpPr>
          <p:nvPr>
            <p:ph type="ftr" sz="quarter" idx="2"/>
          </p:nvPr>
        </p:nvSpPr>
        <p:spPr>
          <a:xfrm>
            <a:off x="0" y="9431979"/>
            <a:ext cx="2949994" cy="496086"/>
          </a:xfrm>
          <a:prstGeom prst="rect">
            <a:avLst/>
          </a:prstGeom>
          <a:noFill/>
          <a:ln>
            <a:noFill/>
          </a:ln>
        </p:spPr>
        <p:txBody>
          <a:bodyPr vert="horz" lIns="82476" tIns="41238" rIns="82476" bIns="41238" anchor="b" compatLnSpc="0">
            <a:noAutofit/>
          </a:bodyPr>
          <a:lstStyle/>
          <a:p>
            <a:pPr hangingPunct="0">
              <a:defRPr sz="1400"/>
            </a:pPr>
            <a:endParaRPr lang="fr-FR" sz="1300">
              <a:latin typeface="Arial" pitchFamily="18"/>
              <a:ea typeface="Arial Unicode MS" pitchFamily="2"/>
              <a:cs typeface="Tahoma" pitchFamily="2"/>
            </a:endParaRPr>
          </a:p>
        </p:txBody>
      </p:sp>
      <p:sp>
        <p:nvSpPr>
          <p:cNvPr id="5" name="Espace réservé du numéro de diapositive 4"/>
          <p:cNvSpPr txBox="1">
            <a:spLocks noGrp="1"/>
          </p:cNvSpPr>
          <p:nvPr>
            <p:ph type="sldNum" sz="quarter" idx="3"/>
          </p:nvPr>
        </p:nvSpPr>
        <p:spPr>
          <a:xfrm>
            <a:off x="3847649" y="9431979"/>
            <a:ext cx="2949994" cy="496086"/>
          </a:xfrm>
          <a:prstGeom prst="rect">
            <a:avLst/>
          </a:prstGeom>
          <a:noFill/>
          <a:ln>
            <a:noFill/>
          </a:ln>
        </p:spPr>
        <p:txBody>
          <a:bodyPr vert="horz" lIns="82476" tIns="41238" rIns="82476" bIns="41238" anchor="b" compatLnSpc="0">
            <a:noAutofit/>
          </a:bodyPr>
          <a:lstStyle/>
          <a:p>
            <a:pPr algn="r" hangingPunct="0">
              <a:defRPr sz="1400"/>
            </a:pPr>
            <a:fld id="{6FE3EFB7-20AB-43A8-A9AC-B60DF3B7CDE6}" type="slidenum">
              <a:pPr algn="r" hangingPunct="0">
                <a:defRPr sz="1400"/>
              </a:pPr>
              <a:t>‹N°›</a:t>
            </a:fld>
            <a:endParaRPr lang="fr-FR" sz="1300">
              <a:latin typeface="Arial" pitchFamily="18"/>
              <a:ea typeface="Arial Unicode MS" pitchFamily="2"/>
              <a:cs typeface="Tahoma" pitchFamily="2"/>
            </a:endParaRPr>
          </a:p>
        </p:txBody>
      </p:sp>
    </p:spTree>
    <p:extLst>
      <p:ext uri="{BB962C8B-B14F-4D97-AF65-F5344CB8AC3E}">
        <p14:creationId xmlns:p14="http://schemas.microsoft.com/office/powerpoint/2010/main" val="2725992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917575" y="754063"/>
            <a:ext cx="4962525" cy="3722687"/>
          </a:xfrm>
          <a:prstGeom prst="rect">
            <a:avLst/>
          </a:prstGeom>
          <a:noFill/>
          <a:ln>
            <a:noFill/>
            <a:prstDash val="solid"/>
          </a:ln>
        </p:spPr>
      </p:sp>
      <p:sp>
        <p:nvSpPr>
          <p:cNvPr id="3" name="Espace réservé des commentaires 2"/>
          <p:cNvSpPr txBox="1">
            <a:spLocks noGrp="1"/>
          </p:cNvSpPr>
          <p:nvPr>
            <p:ph type="body" sz="quarter" idx="3"/>
          </p:nvPr>
        </p:nvSpPr>
        <p:spPr>
          <a:xfrm>
            <a:off x="679797" y="4715826"/>
            <a:ext cx="5438050" cy="4467445"/>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4"/>
            <a:ext cx="2949994" cy="496086"/>
          </a:xfrm>
          <a:prstGeom prst="rect">
            <a:avLst/>
          </a:prstGeom>
          <a:noFill/>
          <a:ln>
            <a:noFill/>
          </a:ln>
        </p:spPr>
        <p:txBody>
          <a:bodyPr lIns="0" tIns="0" rIns="0" bIns="0">
            <a:noAutofit/>
          </a:bodyPr>
          <a:lstStyle>
            <a:lvl1pPr lvl="0" rtl="0" hangingPunct="0">
              <a:buNone/>
              <a:tabLst/>
              <a:defRPr lang="fr-FR" sz="1300" kern="1200">
                <a:latin typeface="Times New Roman" pitchFamily="18"/>
                <a:ea typeface="Arial Unicode MS" pitchFamily="2"/>
                <a:cs typeface="Tahoma" pitchFamily="2"/>
              </a:defRPr>
            </a:lvl1pPr>
          </a:lstStyle>
          <a:p>
            <a:pPr lvl="0"/>
            <a:endParaRPr lang="fr-FR"/>
          </a:p>
        </p:txBody>
      </p:sp>
      <p:sp>
        <p:nvSpPr>
          <p:cNvPr id="5" name="Espace réservé de la date 4"/>
          <p:cNvSpPr txBox="1">
            <a:spLocks noGrp="1"/>
          </p:cNvSpPr>
          <p:nvPr>
            <p:ph type="dt" idx="1"/>
          </p:nvPr>
        </p:nvSpPr>
        <p:spPr>
          <a:xfrm>
            <a:off x="3847649" y="4"/>
            <a:ext cx="2949994" cy="496086"/>
          </a:xfrm>
          <a:prstGeom prst="rect">
            <a:avLst/>
          </a:prstGeom>
          <a:noFill/>
          <a:ln>
            <a:noFill/>
          </a:ln>
        </p:spPr>
        <p:txBody>
          <a:bodyPr lIns="0" tIns="0" rIns="0" bIns="0">
            <a:noAutofit/>
          </a:bodyPr>
          <a:lstStyle>
            <a:lvl1pPr lvl="0" algn="r" rtl="0" hangingPunct="0">
              <a:buNone/>
              <a:tabLst/>
              <a:defRPr lang="fr-FR" sz="1300" kern="1200">
                <a:latin typeface="Times New Roman" pitchFamily="18"/>
                <a:ea typeface="Arial Unicode MS"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9431979"/>
            <a:ext cx="2949994" cy="496086"/>
          </a:xfrm>
          <a:prstGeom prst="rect">
            <a:avLst/>
          </a:prstGeom>
          <a:noFill/>
          <a:ln>
            <a:noFill/>
          </a:ln>
        </p:spPr>
        <p:txBody>
          <a:bodyPr lIns="0" tIns="0" rIns="0" bIns="0" anchor="b">
            <a:noAutofit/>
          </a:bodyPr>
          <a:lstStyle>
            <a:lvl1pPr lvl="0" rtl="0" hangingPunct="0">
              <a:buNone/>
              <a:tabLst/>
              <a:defRPr lang="fr-FR" sz="1300" kern="1200">
                <a:latin typeface="Times New Roman" pitchFamily="18"/>
                <a:ea typeface="Arial Unicode MS"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3847649" y="9431979"/>
            <a:ext cx="2949994" cy="496086"/>
          </a:xfrm>
          <a:prstGeom prst="rect">
            <a:avLst/>
          </a:prstGeom>
          <a:noFill/>
          <a:ln>
            <a:noFill/>
          </a:ln>
        </p:spPr>
        <p:txBody>
          <a:bodyPr lIns="0" tIns="0" rIns="0" bIns="0" anchor="b">
            <a:noAutofit/>
          </a:bodyPr>
          <a:lstStyle>
            <a:lvl1pPr lvl="0" algn="r" rtl="0" hangingPunct="0">
              <a:buNone/>
              <a:tabLst/>
              <a:defRPr lang="fr-FR" sz="1300" kern="1200">
                <a:latin typeface="Times New Roman" pitchFamily="18"/>
                <a:ea typeface="Arial Unicode MS" pitchFamily="2"/>
                <a:cs typeface="Tahoma" pitchFamily="2"/>
              </a:defRPr>
            </a:lvl1pPr>
          </a:lstStyle>
          <a:p>
            <a:pPr lvl="0"/>
            <a:fld id="{7E88483F-F5D4-4C58-9143-7C6242ED91A9}" type="slidenum">
              <a:t>‹N°›</a:t>
            </a:fld>
            <a:endParaRPr lang="fr-FR"/>
          </a:p>
        </p:txBody>
      </p:sp>
    </p:spTree>
    <p:extLst>
      <p:ext uri="{BB962C8B-B14F-4D97-AF65-F5344CB8AC3E}">
        <p14:creationId xmlns:p14="http://schemas.microsoft.com/office/powerpoint/2010/main" val="971373002"/>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a:ln>
          <a:noFill/>
        </a:ln>
        <a:latin typeface="Arial" pitchFamily="18"/>
        <a:ea typeface="Arial Unicode MS" pitchFamily="2"/>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196880AF-757C-4E2C-948C-DCC33E090093}" type="slidenum">
              <a:t>1</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307777"/>
          </a:xfrm>
        </p:spPr>
        <p:txBody>
          <a:bodyPr>
            <a:spAutoFit/>
          </a:bodyPr>
          <a:lstStyle/>
          <a:p>
            <a:endParaRPr lang="fr-FR"/>
          </a:p>
        </p:txBody>
      </p:sp>
    </p:spTree>
    <p:extLst>
      <p:ext uri="{BB962C8B-B14F-4D97-AF65-F5344CB8AC3E}">
        <p14:creationId xmlns:p14="http://schemas.microsoft.com/office/powerpoint/2010/main" val="3134509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11</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354060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12</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636991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13</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2661533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14</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3670596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15</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2455738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196880AF-757C-4E2C-948C-DCC33E090093}" type="slidenum">
              <a:t>16</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307777"/>
          </a:xfrm>
        </p:spPr>
        <p:txBody>
          <a:bodyPr>
            <a:spAutoFit/>
          </a:bodyPr>
          <a:lstStyle/>
          <a:p>
            <a:endParaRPr lang="fr-FR"/>
          </a:p>
        </p:txBody>
      </p:sp>
    </p:spTree>
    <p:extLst>
      <p:ext uri="{BB962C8B-B14F-4D97-AF65-F5344CB8AC3E}">
        <p14:creationId xmlns:p14="http://schemas.microsoft.com/office/powerpoint/2010/main" val="1167536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17</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628271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196880AF-757C-4E2C-948C-DCC33E090093}" type="slidenum">
              <a:t>18</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307777"/>
          </a:xfrm>
        </p:spPr>
        <p:txBody>
          <a:bodyPr>
            <a:spAutoFit/>
          </a:bodyPr>
          <a:lstStyle/>
          <a:p>
            <a:endParaRPr lang="fr-FR"/>
          </a:p>
        </p:txBody>
      </p:sp>
    </p:spTree>
    <p:extLst>
      <p:ext uri="{BB962C8B-B14F-4D97-AF65-F5344CB8AC3E}">
        <p14:creationId xmlns:p14="http://schemas.microsoft.com/office/powerpoint/2010/main" val="1193051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19</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3738886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20</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310614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2</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388088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21</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1806933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22</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495477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23</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3940953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24</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1221997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25</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1367793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26</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385151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27</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1962231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28</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3275374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196880AF-757C-4E2C-948C-DCC33E090093}" type="slidenum">
              <a:t>29</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307777"/>
          </a:xfrm>
        </p:spPr>
        <p:txBody>
          <a:bodyPr>
            <a:spAutoFit/>
          </a:bodyPr>
          <a:lstStyle/>
          <a:p>
            <a:endParaRPr lang="fr-FR"/>
          </a:p>
        </p:txBody>
      </p:sp>
    </p:spTree>
    <p:extLst>
      <p:ext uri="{BB962C8B-B14F-4D97-AF65-F5344CB8AC3E}">
        <p14:creationId xmlns:p14="http://schemas.microsoft.com/office/powerpoint/2010/main" val="3675898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30</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71926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3</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630306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31</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2357993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32</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1069126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33</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3084911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196880AF-757C-4E2C-948C-DCC33E090093}" type="slidenum">
              <a:t>34</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307777"/>
          </a:xfrm>
        </p:spPr>
        <p:txBody>
          <a:bodyPr>
            <a:spAutoFit/>
          </a:bodyPr>
          <a:lstStyle/>
          <a:p>
            <a:endParaRPr lang="fr-FR"/>
          </a:p>
        </p:txBody>
      </p:sp>
    </p:spTree>
    <p:extLst>
      <p:ext uri="{BB962C8B-B14F-4D97-AF65-F5344CB8AC3E}">
        <p14:creationId xmlns:p14="http://schemas.microsoft.com/office/powerpoint/2010/main" val="1144852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35</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177463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39</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3305031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40</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2523049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41</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2779556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196880AF-757C-4E2C-948C-DCC33E090093}" type="slidenum">
              <a:t>42</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307777"/>
          </a:xfrm>
        </p:spPr>
        <p:txBody>
          <a:bodyPr>
            <a:spAutoFit/>
          </a:bodyPr>
          <a:lstStyle/>
          <a:p>
            <a:endParaRPr lang="fr-FR"/>
          </a:p>
        </p:txBody>
      </p:sp>
    </p:spTree>
    <p:extLst>
      <p:ext uri="{BB962C8B-B14F-4D97-AF65-F5344CB8AC3E}">
        <p14:creationId xmlns:p14="http://schemas.microsoft.com/office/powerpoint/2010/main" val="3827754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4</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1188090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196880AF-757C-4E2C-948C-DCC33E090093}" type="slidenum">
              <a:t>5</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307777"/>
          </a:xfrm>
        </p:spPr>
        <p:txBody>
          <a:bodyPr>
            <a:spAutoFit/>
          </a:bodyPr>
          <a:lstStyle/>
          <a:p>
            <a:endParaRPr lang="fr-FR"/>
          </a:p>
        </p:txBody>
      </p:sp>
    </p:spTree>
    <p:extLst>
      <p:ext uri="{BB962C8B-B14F-4D97-AF65-F5344CB8AC3E}">
        <p14:creationId xmlns:p14="http://schemas.microsoft.com/office/powerpoint/2010/main" val="68699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6</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3840723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8</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210545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9</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1050432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EDC9206-A0BB-472E-8D97-9EAFAAB7357D}" type="slidenum">
              <a:t>10</a:t>
            </a:fld>
            <a:endParaRPr lang="fr-FR"/>
          </a:p>
        </p:txBody>
      </p:sp>
      <p:sp>
        <p:nvSpPr>
          <p:cNvPr id="2" name="Espace réservé de l'image des diapositives 1"/>
          <p:cNvSpPr>
            <a:spLocks noGrp="1" noRot="1" noChangeAspect="1" noResize="1"/>
          </p:cNvSpPr>
          <p:nvPr>
            <p:ph type="sldImg"/>
          </p:nvPr>
        </p:nvSpPr>
        <p:spPr>
          <a:xfrm>
            <a:off x="917575" y="754063"/>
            <a:ext cx="4960938" cy="3722687"/>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79797" y="4715826"/>
            <a:ext cx="5438050" cy="4383873"/>
          </a:xfrm>
        </p:spPr>
        <p:txBody>
          <a:bodyPr/>
          <a:lstStyle/>
          <a:p>
            <a:endParaRPr lang="fr-FR"/>
          </a:p>
        </p:txBody>
      </p:sp>
    </p:spTree>
    <p:extLst>
      <p:ext uri="{BB962C8B-B14F-4D97-AF65-F5344CB8AC3E}">
        <p14:creationId xmlns:p14="http://schemas.microsoft.com/office/powerpoint/2010/main" val="77024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7256" y="836604"/>
            <a:ext cx="8316516" cy="3931031"/>
          </a:xfrm>
        </p:spPr>
        <p:txBody>
          <a:bodyPr anchor="b">
            <a:normAutofit/>
          </a:bodyPr>
          <a:lstStyle>
            <a:lvl1pPr algn="l">
              <a:lnSpc>
                <a:spcPct val="85000"/>
              </a:lnSpc>
              <a:defRPr sz="8818" spc="-55"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909547" y="4911497"/>
            <a:ext cx="8316516" cy="1259946"/>
          </a:xfrm>
        </p:spPr>
        <p:txBody>
          <a:bodyPr lIns="91440" rIns="91440">
            <a:normAutofit/>
          </a:bodyPr>
          <a:lstStyle>
            <a:lvl1pPr marL="0" indent="0" algn="l">
              <a:buNone/>
              <a:defRPr sz="2646" cap="all" spc="220" baseline="0">
                <a:solidFill>
                  <a:schemeClr val="tx2"/>
                </a:solidFill>
                <a:latin typeface="+mj-lt"/>
              </a:defRPr>
            </a:lvl1pPr>
            <a:lvl2pPr marL="503972" indent="0" algn="ctr">
              <a:buNone/>
              <a:defRPr sz="2646"/>
            </a:lvl2pPr>
            <a:lvl3pPr marL="1007943" indent="0" algn="ctr">
              <a:buNone/>
              <a:defRPr sz="2646"/>
            </a:lvl3pPr>
            <a:lvl4pPr marL="1511915" indent="0" algn="ctr">
              <a:buNone/>
              <a:defRPr sz="2205"/>
            </a:lvl4pPr>
            <a:lvl5pPr marL="2015886" indent="0" algn="ctr">
              <a:buNone/>
              <a:defRPr sz="2205"/>
            </a:lvl5pPr>
            <a:lvl6pPr marL="2519858" indent="0" algn="ctr">
              <a:buNone/>
              <a:defRPr sz="2205"/>
            </a:lvl6pPr>
            <a:lvl7pPr marL="3023829" indent="0" algn="ctr">
              <a:buNone/>
              <a:defRPr sz="2205"/>
            </a:lvl7pPr>
            <a:lvl8pPr marL="3527801" indent="0" algn="ctr">
              <a:buNone/>
              <a:defRPr sz="2205"/>
            </a:lvl8pPr>
            <a:lvl9pPr marL="4031772" indent="0" algn="ctr">
              <a:buNone/>
              <a:defRPr sz="2205"/>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lvl="0"/>
            <a:r>
              <a:rPr lang="fr-FR" smtClean="0"/>
              <a:t>Service : Statuts-Rémunération – 20 janvier 2017 </a:t>
            </a:r>
            <a:endParaRPr lang="fr-FR"/>
          </a:p>
        </p:txBody>
      </p:sp>
      <p:sp>
        <p:nvSpPr>
          <p:cNvPr id="5" name="Footer Placeholder 4"/>
          <p:cNvSpPr>
            <a:spLocks noGrp="1"/>
          </p:cNvSpPr>
          <p:nvPr>
            <p:ph type="ftr" sz="quarter" idx="11"/>
          </p:nvPr>
        </p:nvSpPr>
        <p:spPr/>
        <p:txBody>
          <a:bodyPr/>
          <a:lstStyle/>
          <a:p>
            <a:pPr lvl="0"/>
            <a:r>
              <a:rPr lang="fr-FR" smtClean="0"/>
              <a:t>Service Stauts-Rémunération - 20 janvier 2017</a:t>
            </a:r>
            <a:endParaRPr lang="fr-FR"/>
          </a:p>
        </p:txBody>
      </p:sp>
      <p:sp>
        <p:nvSpPr>
          <p:cNvPr id="6" name="Slide Number Placeholder 5"/>
          <p:cNvSpPr>
            <a:spLocks noGrp="1"/>
          </p:cNvSpPr>
          <p:nvPr>
            <p:ph type="sldNum" sz="quarter" idx="12"/>
          </p:nvPr>
        </p:nvSpPr>
        <p:spPr/>
        <p:txBody>
          <a:bodyPr/>
          <a:lstStyle/>
          <a:p>
            <a:pPr lvl="0"/>
            <a:fld id="{2DF1B1B0-197A-4C0C-B1D4-BAD2B82353EC}" type="slidenum">
              <a:rPr lang="fr-FR" smtClean="0"/>
              <a:t>‹N°›</a:t>
            </a:fld>
            <a:endParaRPr lang="fr-FR"/>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40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lvl="0"/>
            <a:r>
              <a:rPr lang="fr-FR" smtClean="0"/>
              <a:t>Service : Statuts-Rémunération – 20 janvier 2017 </a:t>
            </a:r>
            <a:endParaRPr lang="fr-FR"/>
          </a:p>
        </p:txBody>
      </p:sp>
      <p:sp>
        <p:nvSpPr>
          <p:cNvPr id="5" name="Footer Placeholder 4"/>
          <p:cNvSpPr>
            <a:spLocks noGrp="1"/>
          </p:cNvSpPr>
          <p:nvPr>
            <p:ph type="ftr" sz="quarter" idx="11"/>
          </p:nvPr>
        </p:nvSpPr>
        <p:spPr/>
        <p:txBody>
          <a:bodyPr/>
          <a:lstStyle/>
          <a:p>
            <a:pPr lvl="0"/>
            <a:r>
              <a:rPr lang="fr-FR" smtClean="0"/>
              <a:t>Service Stauts-Rémunération - 20 janvier 2017</a:t>
            </a:r>
            <a:endParaRPr lang="fr-FR"/>
          </a:p>
        </p:txBody>
      </p:sp>
      <p:sp>
        <p:nvSpPr>
          <p:cNvPr id="6" name="Slide Number Placeholder 5"/>
          <p:cNvSpPr>
            <a:spLocks noGrp="1"/>
          </p:cNvSpPr>
          <p:nvPr>
            <p:ph type="sldNum" sz="quarter" idx="12"/>
          </p:nvPr>
        </p:nvSpPr>
        <p:spPr/>
        <p:txBody>
          <a:bodyPr/>
          <a:lstStyle/>
          <a:p>
            <a:pPr lvl="0"/>
            <a:fld id="{EC68FDA1-EE64-451E-927A-58B7C562116A}" type="slidenum">
              <a:rPr lang="fr-FR" smtClean="0"/>
              <a:t>‹N°›</a:t>
            </a:fld>
            <a:endParaRPr lang="fr-FR"/>
          </a:p>
        </p:txBody>
      </p:sp>
    </p:spTree>
    <p:extLst>
      <p:ext uri="{BB962C8B-B14F-4D97-AF65-F5344CB8AC3E}">
        <p14:creationId xmlns:p14="http://schemas.microsoft.com/office/powerpoint/2010/main" val="251298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213948" y="454487"/>
            <a:ext cx="2173635" cy="63492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93044" y="454487"/>
            <a:ext cx="6394896" cy="6349221"/>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lvl="0"/>
            <a:r>
              <a:rPr lang="fr-FR" smtClean="0"/>
              <a:t>Service : Statuts-Rémunération – 20 janvier 2017 </a:t>
            </a:r>
            <a:endParaRPr lang="fr-FR"/>
          </a:p>
        </p:txBody>
      </p:sp>
      <p:sp>
        <p:nvSpPr>
          <p:cNvPr id="5" name="Footer Placeholder 4"/>
          <p:cNvSpPr>
            <a:spLocks noGrp="1"/>
          </p:cNvSpPr>
          <p:nvPr>
            <p:ph type="ftr" sz="quarter" idx="11"/>
          </p:nvPr>
        </p:nvSpPr>
        <p:spPr/>
        <p:txBody>
          <a:bodyPr/>
          <a:lstStyle/>
          <a:p>
            <a:pPr lvl="0"/>
            <a:r>
              <a:rPr lang="fr-FR" smtClean="0"/>
              <a:t>Service Stauts-Rémunération - 20 janvier 2017</a:t>
            </a:r>
            <a:endParaRPr lang="fr-FR"/>
          </a:p>
        </p:txBody>
      </p:sp>
      <p:sp>
        <p:nvSpPr>
          <p:cNvPr id="6" name="Slide Number Placeholder 5"/>
          <p:cNvSpPr>
            <a:spLocks noGrp="1"/>
          </p:cNvSpPr>
          <p:nvPr>
            <p:ph type="sldNum" sz="quarter" idx="12"/>
          </p:nvPr>
        </p:nvSpPr>
        <p:spPr/>
        <p:txBody>
          <a:bodyPr/>
          <a:lstStyle/>
          <a:p>
            <a:pPr lvl="0"/>
            <a:fld id="{C58E34AB-4444-4B1F-B72C-E6546A834356}" type="slidenum">
              <a:rPr lang="fr-FR" smtClean="0"/>
              <a:t>‹N°›</a:t>
            </a:fld>
            <a:endParaRPr lang="fr-FR"/>
          </a:p>
        </p:txBody>
      </p:sp>
    </p:spTree>
    <p:extLst>
      <p:ext uri="{BB962C8B-B14F-4D97-AF65-F5344CB8AC3E}">
        <p14:creationId xmlns:p14="http://schemas.microsoft.com/office/powerpoint/2010/main" val="117824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60475" y="1236663"/>
            <a:ext cx="7559675" cy="2632075"/>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Service : Statuts-Rémunération – 20 janvier 2017 </a:t>
            </a:r>
            <a:endParaRPr lang="fr-FR"/>
          </a:p>
        </p:txBody>
      </p:sp>
      <p:sp>
        <p:nvSpPr>
          <p:cNvPr id="5" name="Espace réservé du pied de page 4"/>
          <p:cNvSpPr>
            <a:spLocks noGrp="1"/>
          </p:cNvSpPr>
          <p:nvPr>
            <p:ph type="ftr" sz="quarter" idx="11"/>
          </p:nvPr>
        </p:nvSpPr>
        <p:spPr/>
        <p:txBody>
          <a:bodyPr/>
          <a:lstStyle/>
          <a:p>
            <a:r>
              <a:rPr lang="fr-FR" smtClean="0"/>
              <a:t>Service Stauts-Rémunération - 20 janvier 2017</a:t>
            </a:r>
            <a:endParaRPr lang="fr-FR"/>
          </a:p>
        </p:txBody>
      </p:sp>
      <p:sp>
        <p:nvSpPr>
          <p:cNvPr id="6" name="Espace réservé du numéro de diapositive 5"/>
          <p:cNvSpPr>
            <a:spLocks noGrp="1"/>
          </p:cNvSpPr>
          <p:nvPr>
            <p:ph type="sldNum" sz="quarter" idx="12"/>
          </p:nvPr>
        </p:nvSpPr>
        <p:spPr/>
        <p:txBody>
          <a:bodyPr/>
          <a:lstStyle/>
          <a:p>
            <a:fld id="{19A431BF-C599-4813-A3B8-191869B16E30}" type="slidenum">
              <a:rPr lang="fr-FR" smtClean="0"/>
              <a:t>‹N°›</a:t>
            </a:fld>
            <a:endParaRPr lang="fr-FR"/>
          </a:p>
        </p:txBody>
      </p:sp>
    </p:spTree>
    <p:extLst>
      <p:ext uri="{BB962C8B-B14F-4D97-AF65-F5344CB8AC3E}">
        <p14:creationId xmlns:p14="http://schemas.microsoft.com/office/powerpoint/2010/main" val="2892357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Service : Statuts-Rémunération – 20 janvier 2017 </a:t>
            </a:r>
            <a:endParaRPr lang="fr-FR"/>
          </a:p>
        </p:txBody>
      </p:sp>
      <p:sp>
        <p:nvSpPr>
          <p:cNvPr id="5" name="Espace réservé du pied de page 4"/>
          <p:cNvSpPr>
            <a:spLocks noGrp="1"/>
          </p:cNvSpPr>
          <p:nvPr>
            <p:ph type="ftr" sz="quarter" idx="11"/>
          </p:nvPr>
        </p:nvSpPr>
        <p:spPr/>
        <p:txBody>
          <a:bodyPr/>
          <a:lstStyle/>
          <a:p>
            <a:r>
              <a:rPr lang="fr-FR" smtClean="0"/>
              <a:t>Service Stauts-Rémunération - 20 janvier 2017</a:t>
            </a:r>
            <a:endParaRPr lang="fr-FR"/>
          </a:p>
        </p:txBody>
      </p:sp>
      <p:sp>
        <p:nvSpPr>
          <p:cNvPr id="6" name="Espace réservé du numéro de diapositive 5"/>
          <p:cNvSpPr>
            <a:spLocks noGrp="1"/>
          </p:cNvSpPr>
          <p:nvPr>
            <p:ph type="sldNum" sz="quarter" idx="12"/>
          </p:nvPr>
        </p:nvSpPr>
        <p:spPr/>
        <p:txBody>
          <a:bodyPr/>
          <a:lstStyle/>
          <a:p>
            <a:fld id="{19A431BF-C599-4813-A3B8-191869B16E30}" type="slidenum">
              <a:rPr lang="fr-FR" smtClean="0"/>
              <a:t>‹N°›</a:t>
            </a:fld>
            <a:endParaRPr lang="fr-FR"/>
          </a:p>
        </p:txBody>
      </p:sp>
    </p:spTree>
    <p:extLst>
      <p:ext uri="{BB962C8B-B14F-4D97-AF65-F5344CB8AC3E}">
        <p14:creationId xmlns:p14="http://schemas.microsoft.com/office/powerpoint/2010/main" val="2541331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7388" y="1884363"/>
            <a:ext cx="8694737" cy="31448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Service : Statuts-Rémunération – 20 janvier 2017 </a:t>
            </a:r>
            <a:endParaRPr lang="fr-FR"/>
          </a:p>
        </p:txBody>
      </p:sp>
      <p:sp>
        <p:nvSpPr>
          <p:cNvPr id="5" name="Espace réservé du pied de page 4"/>
          <p:cNvSpPr>
            <a:spLocks noGrp="1"/>
          </p:cNvSpPr>
          <p:nvPr>
            <p:ph type="ftr" sz="quarter" idx="11"/>
          </p:nvPr>
        </p:nvSpPr>
        <p:spPr/>
        <p:txBody>
          <a:bodyPr/>
          <a:lstStyle/>
          <a:p>
            <a:r>
              <a:rPr lang="fr-FR" smtClean="0"/>
              <a:t>Service Stauts-Rémunération - 20 janvier 2017</a:t>
            </a:r>
            <a:endParaRPr lang="fr-FR"/>
          </a:p>
        </p:txBody>
      </p:sp>
      <p:sp>
        <p:nvSpPr>
          <p:cNvPr id="6" name="Espace réservé du numéro de diapositive 5"/>
          <p:cNvSpPr>
            <a:spLocks noGrp="1"/>
          </p:cNvSpPr>
          <p:nvPr>
            <p:ph type="sldNum" sz="quarter" idx="12"/>
          </p:nvPr>
        </p:nvSpPr>
        <p:spPr/>
        <p:txBody>
          <a:bodyPr/>
          <a:lstStyle/>
          <a:p>
            <a:fld id="{19A431BF-C599-4813-A3B8-191869B16E30}" type="slidenum">
              <a:rPr lang="fr-FR" smtClean="0"/>
              <a:t>‹N°›</a:t>
            </a:fld>
            <a:endParaRPr lang="fr-FR"/>
          </a:p>
        </p:txBody>
      </p:sp>
    </p:spTree>
    <p:extLst>
      <p:ext uri="{BB962C8B-B14F-4D97-AF65-F5344CB8AC3E}">
        <p14:creationId xmlns:p14="http://schemas.microsoft.com/office/powerpoint/2010/main" val="2791084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93738" y="2012950"/>
            <a:ext cx="4270375" cy="47958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6513" y="2012950"/>
            <a:ext cx="4270375" cy="47958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Service : Statuts-Rémunération – 20 janvier 2017 </a:t>
            </a:r>
            <a:endParaRPr lang="fr-FR"/>
          </a:p>
        </p:txBody>
      </p:sp>
      <p:sp>
        <p:nvSpPr>
          <p:cNvPr id="6" name="Espace réservé du pied de page 5"/>
          <p:cNvSpPr>
            <a:spLocks noGrp="1"/>
          </p:cNvSpPr>
          <p:nvPr>
            <p:ph type="ftr" sz="quarter" idx="11"/>
          </p:nvPr>
        </p:nvSpPr>
        <p:spPr/>
        <p:txBody>
          <a:bodyPr/>
          <a:lstStyle/>
          <a:p>
            <a:r>
              <a:rPr lang="fr-FR" smtClean="0"/>
              <a:t>Service Stauts-Rémunération - 20 janvier 2017</a:t>
            </a:r>
            <a:endParaRPr lang="fr-FR"/>
          </a:p>
        </p:txBody>
      </p:sp>
      <p:sp>
        <p:nvSpPr>
          <p:cNvPr id="7" name="Espace réservé du numéro de diapositive 6"/>
          <p:cNvSpPr>
            <a:spLocks noGrp="1"/>
          </p:cNvSpPr>
          <p:nvPr>
            <p:ph type="sldNum" sz="quarter" idx="12"/>
          </p:nvPr>
        </p:nvSpPr>
        <p:spPr/>
        <p:txBody>
          <a:bodyPr/>
          <a:lstStyle/>
          <a:p>
            <a:fld id="{19A431BF-C599-4813-A3B8-191869B16E30}" type="slidenum">
              <a:rPr lang="fr-FR" smtClean="0"/>
              <a:t>‹N°›</a:t>
            </a:fld>
            <a:endParaRPr lang="fr-FR"/>
          </a:p>
        </p:txBody>
      </p:sp>
    </p:spTree>
    <p:extLst>
      <p:ext uri="{BB962C8B-B14F-4D97-AF65-F5344CB8AC3E}">
        <p14:creationId xmlns:p14="http://schemas.microsoft.com/office/powerpoint/2010/main" val="3011358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93738" y="403225"/>
            <a:ext cx="8694737" cy="1460500"/>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93738" y="2760663"/>
            <a:ext cx="4265612" cy="40624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103813" y="2760663"/>
            <a:ext cx="4284662" cy="40624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Service : Statuts-Rémunération – 20 janvier 2017 </a:t>
            </a:r>
            <a:endParaRPr lang="fr-FR"/>
          </a:p>
        </p:txBody>
      </p:sp>
      <p:sp>
        <p:nvSpPr>
          <p:cNvPr id="8" name="Espace réservé du pied de page 7"/>
          <p:cNvSpPr>
            <a:spLocks noGrp="1"/>
          </p:cNvSpPr>
          <p:nvPr>
            <p:ph type="ftr" sz="quarter" idx="11"/>
          </p:nvPr>
        </p:nvSpPr>
        <p:spPr/>
        <p:txBody>
          <a:bodyPr/>
          <a:lstStyle/>
          <a:p>
            <a:r>
              <a:rPr lang="fr-FR" smtClean="0"/>
              <a:t>Service Stauts-Rémunération - 20 janvier 2017</a:t>
            </a:r>
            <a:endParaRPr lang="fr-FR"/>
          </a:p>
        </p:txBody>
      </p:sp>
      <p:sp>
        <p:nvSpPr>
          <p:cNvPr id="9" name="Espace réservé du numéro de diapositive 8"/>
          <p:cNvSpPr>
            <a:spLocks noGrp="1"/>
          </p:cNvSpPr>
          <p:nvPr>
            <p:ph type="sldNum" sz="quarter" idx="12"/>
          </p:nvPr>
        </p:nvSpPr>
        <p:spPr/>
        <p:txBody>
          <a:bodyPr/>
          <a:lstStyle/>
          <a:p>
            <a:fld id="{19A431BF-C599-4813-A3B8-191869B16E30}" type="slidenum">
              <a:rPr lang="fr-FR" smtClean="0"/>
              <a:t>‹N°›</a:t>
            </a:fld>
            <a:endParaRPr lang="fr-FR"/>
          </a:p>
        </p:txBody>
      </p:sp>
    </p:spTree>
    <p:extLst>
      <p:ext uri="{BB962C8B-B14F-4D97-AF65-F5344CB8AC3E}">
        <p14:creationId xmlns:p14="http://schemas.microsoft.com/office/powerpoint/2010/main" val="80776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Service : Statuts-Rémunération – 20 janvier 2017 </a:t>
            </a:r>
            <a:endParaRPr lang="fr-FR"/>
          </a:p>
        </p:txBody>
      </p:sp>
      <p:sp>
        <p:nvSpPr>
          <p:cNvPr id="4" name="Espace réservé du pied de page 3"/>
          <p:cNvSpPr>
            <a:spLocks noGrp="1"/>
          </p:cNvSpPr>
          <p:nvPr>
            <p:ph type="ftr" sz="quarter" idx="11"/>
          </p:nvPr>
        </p:nvSpPr>
        <p:spPr/>
        <p:txBody>
          <a:bodyPr/>
          <a:lstStyle/>
          <a:p>
            <a:r>
              <a:rPr lang="fr-FR" smtClean="0"/>
              <a:t>Service Stauts-Rémunération - 20 janvier 2017</a:t>
            </a:r>
            <a:endParaRPr lang="fr-FR"/>
          </a:p>
        </p:txBody>
      </p:sp>
      <p:sp>
        <p:nvSpPr>
          <p:cNvPr id="5" name="Espace réservé du numéro de diapositive 4"/>
          <p:cNvSpPr>
            <a:spLocks noGrp="1"/>
          </p:cNvSpPr>
          <p:nvPr>
            <p:ph type="sldNum" sz="quarter" idx="12"/>
          </p:nvPr>
        </p:nvSpPr>
        <p:spPr/>
        <p:txBody>
          <a:bodyPr/>
          <a:lstStyle/>
          <a:p>
            <a:fld id="{19A431BF-C599-4813-A3B8-191869B16E30}" type="slidenum">
              <a:rPr lang="fr-FR" smtClean="0"/>
              <a:t>‹N°›</a:t>
            </a:fld>
            <a:endParaRPr lang="fr-FR"/>
          </a:p>
        </p:txBody>
      </p:sp>
    </p:spTree>
    <p:extLst>
      <p:ext uri="{BB962C8B-B14F-4D97-AF65-F5344CB8AC3E}">
        <p14:creationId xmlns:p14="http://schemas.microsoft.com/office/powerpoint/2010/main" val="1360800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Service : Statuts-Rémunération – 20 janvier 2017 </a:t>
            </a:r>
            <a:endParaRPr lang="fr-FR"/>
          </a:p>
        </p:txBody>
      </p:sp>
      <p:sp>
        <p:nvSpPr>
          <p:cNvPr id="3" name="Espace réservé du pied de page 2"/>
          <p:cNvSpPr>
            <a:spLocks noGrp="1"/>
          </p:cNvSpPr>
          <p:nvPr>
            <p:ph type="ftr" sz="quarter" idx="11"/>
          </p:nvPr>
        </p:nvSpPr>
        <p:spPr/>
        <p:txBody>
          <a:bodyPr/>
          <a:lstStyle/>
          <a:p>
            <a:r>
              <a:rPr lang="fr-FR" smtClean="0"/>
              <a:t>Service Stauts-Rémunération - 20 janvier 2017</a:t>
            </a:r>
            <a:endParaRPr lang="fr-FR"/>
          </a:p>
        </p:txBody>
      </p:sp>
      <p:sp>
        <p:nvSpPr>
          <p:cNvPr id="4" name="Espace réservé du numéro de diapositive 3"/>
          <p:cNvSpPr>
            <a:spLocks noGrp="1"/>
          </p:cNvSpPr>
          <p:nvPr>
            <p:ph type="sldNum" sz="quarter" idx="12"/>
          </p:nvPr>
        </p:nvSpPr>
        <p:spPr/>
        <p:txBody>
          <a:bodyPr/>
          <a:lstStyle/>
          <a:p>
            <a:fld id="{19A431BF-C599-4813-A3B8-191869B16E30}" type="slidenum">
              <a:rPr lang="fr-FR" smtClean="0"/>
              <a:t>‹N°›</a:t>
            </a:fld>
            <a:endParaRPr lang="fr-FR"/>
          </a:p>
        </p:txBody>
      </p:sp>
    </p:spTree>
    <p:extLst>
      <p:ext uri="{BB962C8B-B14F-4D97-AF65-F5344CB8AC3E}">
        <p14:creationId xmlns:p14="http://schemas.microsoft.com/office/powerpoint/2010/main" val="2926989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Service : Statuts-Rémunération – 20 janvier 2017 </a:t>
            </a:r>
            <a:endParaRPr lang="fr-FR"/>
          </a:p>
        </p:txBody>
      </p:sp>
      <p:sp>
        <p:nvSpPr>
          <p:cNvPr id="6" name="Espace réservé du pied de page 5"/>
          <p:cNvSpPr>
            <a:spLocks noGrp="1"/>
          </p:cNvSpPr>
          <p:nvPr>
            <p:ph type="ftr" sz="quarter" idx="11"/>
          </p:nvPr>
        </p:nvSpPr>
        <p:spPr/>
        <p:txBody>
          <a:bodyPr/>
          <a:lstStyle/>
          <a:p>
            <a:r>
              <a:rPr lang="fr-FR" smtClean="0"/>
              <a:t>Service Stauts-Rémunération - 20 janvier 2017</a:t>
            </a:r>
            <a:endParaRPr lang="fr-FR"/>
          </a:p>
        </p:txBody>
      </p:sp>
      <p:sp>
        <p:nvSpPr>
          <p:cNvPr id="7" name="Espace réservé du numéro de diapositive 6"/>
          <p:cNvSpPr>
            <a:spLocks noGrp="1"/>
          </p:cNvSpPr>
          <p:nvPr>
            <p:ph type="sldNum" sz="quarter" idx="12"/>
          </p:nvPr>
        </p:nvSpPr>
        <p:spPr/>
        <p:txBody>
          <a:bodyPr/>
          <a:lstStyle/>
          <a:p>
            <a:fld id="{19A431BF-C599-4813-A3B8-191869B16E30}" type="slidenum">
              <a:rPr lang="fr-FR" smtClean="0"/>
              <a:t>‹N°›</a:t>
            </a:fld>
            <a:endParaRPr lang="fr-FR"/>
          </a:p>
        </p:txBody>
      </p:sp>
    </p:spTree>
    <p:extLst>
      <p:ext uri="{BB962C8B-B14F-4D97-AF65-F5344CB8AC3E}">
        <p14:creationId xmlns:p14="http://schemas.microsoft.com/office/powerpoint/2010/main" val="420938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lvl="0"/>
            <a:r>
              <a:rPr lang="fr-FR" smtClean="0"/>
              <a:t>Service : Statuts-Rémunération – 20 janvier 2017 </a:t>
            </a:r>
            <a:endParaRPr lang="fr-FR"/>
          </a:p>
        </p:txBody>
      </p:sp>
      <p:sp>
        <p:nvSpPr>
          <p:cNvPr id="5" name="Footer Placeholder 4"/>
          <p:cNvSpPr>
            <a:spLocks noGrp="1"/>
          </p:cNvSpPr>
          <p:nvPr>
            <p:ph type="ftr" sz="quarter" idx="11"/>
          </p:nvPr>
        </p:nvSpPr>
        <p:spPr/>
        <p:txBody>
          <a:bodyPr/>
          <a:lstStyle/>
          <a:p>
            <a:pPr lvl="0"/>
            <a:r>
              <a:rPr lang="fr-FR" smtClean="0"/>
              <a:t>Service Stauts-Rémunération - 20 janvier 2017</a:t>
            </a:r>
            <a:endParaRPr lang="fr-FR"/>
          </a:p>
        </p:txBody>
      </p:sp>
      <p:sp>
        <p:nvSpPr>
          <p:cNvPr id="6" name="Slide Number Placeholder 5"/>
          <p:cNvSpPr>
            <a:spLocks noGrp="1"/>
          </p:cNvSpPr>
          <p:nvPr>
            <p:ph type="sldNum" sz="quarter" idx="12"/>
          </p:nvPr>
        </p:nvSpPr>
        <p:spPr/>
        <p:txBody>
          <a:bodyPr/>
          <a:lstStyle/>
          <a:p>
            <a:pPr lvl="0"/>
            <a:fld id="{D3BA1EC6-0B1A-485D-A934-0C0616B6C36F}" type="slidenum">
              <a:rPr lang="fr-FR" smtClean="0"/>
              <a:t>‹N°›</a:t>
            </a:fld>
            <a:endParaRPr lang="fr-FR"/>
          </a:p>
        </p:txBody>
      </p:sp>
    </p:spTree>
    <p:extLst>
      <p:ext uri="{BB962C8B-B14F-4D97-AF65-F5344CB8AC3E}">
        <p14:creationId xmlns:p14="http://schemas.microsoft.com/office/powerpoint/2010/main" val="1347053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Service : Statuts-Rémunération – 20 janvier 2017 </a:t>
            </a:r>
            <a:endParaRPr lang="fr-FR"/>
          </a:p>
        </p:txBody>
      </p:sp>
      <p:sp>
        <p:nvSpPr>
          <p:cNvPr id="6" name="Espace réservé du pied de page 5"/>
          <p:cNvSpPr>
            <a:spLocks noGrp="1"/>
          </p:cNvSpPr>
          <p:nvPr>
            <p:ph type="ftr" sz="quarter" idx="11"/>
          </p:nvPr>
        </p:nvSpPr>
        <p:spPr/>
        <p:txBody>
          <a:bodyPr/>
          <a:lstStyle/>
          <a:p>
            <a:r>
              <a:rPr lang="fr-FR" smtClean="0"/>
              <a:t>Service Stauts-Rémunération - 20 janvier 2017</a:t>
            </a:r>
            <a:endParaRPr lang="fr-FR"/>
          </a:p>
        </p:txBody>
      </p:sp>
      <p:sp>
        <p:nvSpPr>
          <p:cNvPr id="7" name="Espace réservé du numéro de diapositive 6"/>
          <p:cNvSpPr>
            <a:spLocks noGrp="1"/>
          </p:cNvSpPr>
          <p:nvPr>
            <p:ph type="sldNum" sz="quarter" idx="12"/>
          </p:nvPr>
        </p:nvSpPr>
        <p:spPr/>
        <p:txBody>
          <a:bodyPr/>
          <a:lstStyle/>
          <a:p>
            <a:fld id="{19A431BF-C599-4813-A3B8-191869B16E30}" type="slidenum">
              <a:rPr lang="fr-FR" smtClean="0"/>
              <a:t>‹N°›</a:t>
            </a:fld>
            <a:endParaRPr lang="fr-FR"/>
          </a:p>
        </p:txBody>
      </p:sp>
    </p:spTree>
    <p:extLst>
      <p:ext uri="{BB962C8B-B14F-4D97-AF65-F5344CB8AC3E}">
        <p14:creationId xmlns:p14="http://schemas.microsoft.com/office/powerpoint/2010/main" val="3612624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Service : Statuts-Rémunération – 20 janvier 2017 </a:t>
            </a:r>
            <a:endParaRPr lang="fr-FR"/>
          </a:p>
        </p:txBody>
      </p:sp>
      <p:sp>
        <p:nvSpPr>
          <p:cNvPr id="5" name="Espace réservé du pied de page 4"/>
          <p:cNvSpPr>
            <a:spLocks noGrp="1"/>
          </p:cNvSpPr>
          <p:nvPr>
            <p:ph type="ftr" sz="quarter" idx="11"/>
          </p:nvPr>
        </p:nvSpPr>
        <p:spPr/>
        <p:txBody>
          <a:bodyPr/>
          <a:lstStyle/>
          <a:p>
            <a:r>
              <a:rPr lang="fr-FR" smtClean="0"/>
              <a:t>Service Stauts-Rémunération - 20 janvier 2017</a:t>
            </a:r>
            <a:endParaRPr lang="fr-FR"/>
          </a:p>
        </p:txBody>
      </p:sp>
      <p:sp>
        <p:nvSpPr>
          <p:cNvPr id="6" name="Espace réservé du numéro de diapositive 5"/>
          <p:cNvSpPr>
            <a:spLocks noGrp="1"/>
          </p:cNvSpPr>
          <p:nvPr>
            <p:ph type="sldNum" sz="quarter" idx="12"/>
          </p:nvPr>
        </p:nvSpPr>
        <p:spPr/>
        <p:txBody>
          <a:bodyPr/>
          <a:lstStyle/>
          <a:p>
            <a:fld id="{19A431BF-C599-4813-A3B8-191869B16E30}" type="slidenum">
              <a:rPr lang="fr-FR" smtClean="0"/>
              <a:t>‹N°›</a:t>
            </a:fld>
            <a:endParaRPr lang="fr-FR"/>
          </a:p>
        </p:txBody>
      </p:sp>
    </p:spTree>
    <p:extLst>
      <p:ext uri="{BB962C8B-B14F-4D97-AF65-F5344CB8AC3E}">
        <p14:creationId xmlns:p14="http://schemas.microsoft.com/office/powerpoint/2010/main" val="3524233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13600" y="403225"/>
            <a:ext cx="2173288" cy="640556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93738" y="403225"/>
            <a:ext cx="6367462" cy="64055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Service : Statuts-Rémunération – 20 janvier 2017 </a:t>
            </a:r>
            <a:endParaRPr lang="fr-FR"/>
          </a:p>
        </p:txBody>
      </p:sp>
      <p:sp>
        <p:nvSpPr>
          <p:cNvPr id="5" name="Espace réservé du pied de page 4"/>
          <p:cNvSpPr>
            <a:spLocks noGrp="1"/>
          </p:cNvSpPr>
          <p:nvPr>
            <p:ph type="ftr" sz="quarter" idx="11"/>
          </p:nvPr>
        </p:nvSpPr>
        <p:spPr/>
        <p:txBody>
          <a:bodyPr/>
          <a:lstStyle/>
          <a:p>
            <a:r>
              <a:rPr lang="fr-FR" smtClean="0"/>
              <a:t>Service Stauts-Rémunération - 20 janvier 2017</a:t>
            </a:r>
            <a:endParaRPr lang="fr-FR"/>
          </a:p>
        </p:txBody>
      </p:sp>
      <p:sp>
        <p:nvSpPr>
          <p:cNvPr id="6" name="Espace réservé du numéro de diapositive 5"/>
          <p:cNvSpPr>
            <a:spLocks noGrp="1"/>
          </p:cNvSpPr>
          <p:nvPr>
            <p:ph type="sldNum" sz="quarter" idx="12"/>
          </p:nvPr>
        </p:nvSpPr>
        <p:spPr/>
        <p:txBody>
          <a:bodyPr/>
          <a:lstStyle/>
          <a:p>
            <a:fld id="{19A431BF-C599-4813-A3B8-191869B16E30}" type="slidenum">
              <a:rPr lang="fr-FR" smtClean="0"/>
              <a:t>‹N°›</a:t>
            </a:fld>
            <a:endParaRPr lang="fr-FR"/>
          </a:p>
        </p:txBody>
      </p:sp>
    </p:spTree>
    <p:extLst>
      <p:ext uri="{BB962C8B-B14F-4D97-AF65-F5344CB8AC3E}">
        <p14:creationId xmlns:p14="http://schemas.microsoft.com/office/powerpoint/2010/main" val="198271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60475" y="1236663"/>
            <a:ext cx="7559675" cy="2632075"/>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Service : Statuts-Rémunération – 20 janvier 2017 </a:t>
            </a:r>
            <a:endParaRPr lang="fr-FR"/>
          </a:p>
        </p:txBody>
      </p:sp>
      <p:sp>
        <p:nvSpPr>
          <p:cNvPr id="5" name="Espace réservé du pied de page 4"/>
          <p:cNvSpPr>
            <a:spLocks noGrp="1"/>
          </p:cNvSpPr>
          <p:nvPr>
            <p:ph type="ftr" sz="quarter" idx="11"/>
          </p:nvPr>
        </p:nvSpPr>
        <p:spPr/>
        <p:txBody>
          <a:bodyPr/>
          <a:lstStyle/>
          <a:p>
            <a:r>
              <a:rPr lang="fr-FR" smtClean="0"/>
              <a:t>Service Stauts-Rémunération - 20 janvier 2017</a:t>
            </a:r>
            <a:endParaRPr lang="fr-FR"/>
          </a:p>
        </p:txBody>
      </p:sp>
      <p:sp>
        <p:nvSpPr>
          <p:cNvPr id="6" name="Espace réservé du numéro de diapositive 5"/>
          <p:cNvSpPr>
            <a:spLocks noGrp="1"/>
          </p:cNvSpPr>
          <p:nvPr>
            <p:ph type="sldNum" sz="quarter" idx="12"/>
          </p:nvPr>
        </p:nvSpPr>
        <p:spPr/>
        <p:txBody>
          <a:bodyPr/>
          <a:lstStyle/>
          <a:p>
            <a:fld id="{F6152EF1-C6B3-48D0-915C-66CB5535B6F7}" type="slidenum">
              <a:rPr lang="fr-FR" smtClean="0"/>
              <a:t>‹N°›</a:t>
            </a:fld>
            <a:endParaRPr lang="fr-FR"/>
          </a:p>
        </p:txBody>
      </p:sp>
    </p:spTree>
    <p:extLst>
      <p:ext uri="{BB962C8B-B14F-4D97-AF65-F5344CB8AC3E}">
        <p14:creationId xmlns:p14="http://schemas.microsoft.com/office/powerpoint/2010/main" val="1678197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Service : Statuts-Rémunération – 20 janvier 2017 </a:t>
            </a:r>
            <a:endParaRPr lang="fr-FR"/>
          </a:p>
        </p:txBody>
      </p:sp>
      <p:sp>
        <p:nvSpPr>
          <p:cNvPr id="5" name="Espace réservé du pied de page 4"/>
          <p:cNvSpPr>
            <a:spLocks noGrp="1"/>
          </p:cNvSpPr>
          <p:nvPr>
            <p:ph type="ftr" sz="quarter" idx="11"/>
          </p:nvPr>
        </p:nvSpPr>
        <p:spPr/>
        <p:txBody>
          <a:bodyPr/>
          <a:lstStyle/>
          <a:p>
            <a:r>
              <a:rPr lang="fr-FR" smtClean="0"/>
              <a:t>Service Stauts-Rémunération - 20 janvier 2017</a:t>
            </a:r>
            <a:endParaRPr lang="fr-FR"/>
          </a:p>
        </p:txBody>
      </p:sp>
      <p:sp>
        <p:nvSpPr>
          <p:cNvPr id="6" name="Espace réservé du numéro de diapositive 5"/>
          <p:cNvSpPr>
            <a:spLocks noGrp="1"/>
          </p:cNvSpPr>
          <p:nvPr>
            <p:ph type="sldNum" sz="quarter" idx="12"/>
          </p:nvPr>
        </p:nvSpPr>
        <p:spPr/>
        <p:txBody>
          <a:bodyPr/>
          <a:lstStyle/>
          <a:p>
            <a:fld id="{F6152EF1-C6B3-48D0-915C-66CB5535B6F7}" type="slidenum">
              <a:rPr lang="fr-FR" smtClean="0"/>
              <a:t>‹N°›</a:t>
            </a:fld>
            <a:endParaRPr lang="fr-FR"/>
          </a:p>
        </p:txBody>
      </p:sp>
    </p:spTree>
    <p:extLst>
      <p:ext uri="{BB962C8B-B14F-4D97-AF65-F5344CB8AC3E}">
        <p14:creationId xmlns:p14="http://schemas.microsoft.com/office/powerpoint/2010/main" val="1769540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7388" y="1884363"/>
            <a:ext cx="8694737" cy="31448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Service : Statuts-Rémunération – 20 janvier 2017 </a:t>
            </a:r>
            <a:endParaRPr lang="fr-FR"/>
          </a:p>
        </p:txBody>
      </p:sp>
      <p:sp>
        <p:nvSpPr>
          <p:cNvPr id="5" name="Espace réservé du pied de page 4"/>
          <p:cNvSpPr>
            <a:spLocks noGrp="1"/>
          </p:cNvSpPr>
          <p:nvPr>
            <p:ph type="ftr" sz="quarter" idx="11"/>
          </p:nvPr>
        </p:nvSpPr>
        <p:spPr/>
        <p:txBody>
          <a:bodyPr/>
          <a:lstStyle/>
          <a:p>
            <a:r>
              <a:rPr lang="fr-FR" smtClean="0"/>
              <a:t>Service Stauts-Rémunération - 20 janvier 2017</a:t>
            </a:r>
            <a:endParaRPr lang="fr-FR"/>
          </a:p>
        </p:txBody>
      </p:sp>
      <p:sp>
        <p:nvSpPr>
          <p:cNvPr id="6" name="Espace réservé du numéro de diapositive 5"/>
          <p:cNvSpPr>
            <a:spLocks noGrp="1"/>
          </p:cNvSpPr>
          <p:nvPr>
            <p:ph type="sldNum" sz="quarter" idx="12"/>
          </p:nvPr>
        </p:nvSpPr>
        <p:spPr/>
        <p:txBody>
          <a:bodyPr/>
          <a:lstStyle/>
          <a:p>
            <a:fld id="{F6152EF1-C6B3-48D0-915C-66CB5535B6F7}" type="slidenum">
              <a:rPr lang="fr-FR" smtClean="0"/>
              <a:t>‹N°›</a:t>
            </a:fld>
            <a:endParaRPr lang="fr-FR"/>
          </a:p>
        </p:txBody>
      </p:sp>
    </p:spTree>
    <p:extLst>
      <p:ext uri="{BB962C8B-B14F-4D97-AF65-F5344CB8AC3E}">
        <p14:creationId xmlns:p14="http://schemas.microsoft.com/office/powerpoint/2010/main" val="82032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93738" y="2012950"/>
            <a:ext cx="4270375" cy="47958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6513" y="2012950"/>
            <a:ext cx="4270375" cy="47958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Service : Statuts-Rémunération – 20 janvier 2017 </a:t>
            </a:r>
            <a:endParaRPr lang="fr-FR"/>
          </a:p>
        </p:txBody>
      </p:sp>
      <p:sp>
        <p:nvSpPr>
          <p:cNvPr id="6" name="Espace réservé du pied de page 5"/>
          <p:cNvSpPr>
            <a:spLocks noGrp="1"/>
          </p:cNvSpPr>
          <p:nvPr>
            <p:ph type="ftr" sz="quarter" idx="11"/>
          </p:nvPr>
        </p:nvSpPr>
        <p:spPr/>
        <p:txBody>
          <a:bodyPr/>
          <a:lstStyle/>
          <a:p>
            <a:r>
              <a:rPr lang="fr-FR" smtClean="0"/>
              <a:t>Service Stauts-Rémunération - 20 janvier 2017</a:t>
            </a:r>
            <a:endParaRPr lang="fr-FR"/>
          </a:p>
        </p:txBody>
      </p:sp>
      <p:sp>
        <p:nvSpPr>
          <p:cNvPr id="7" name="Espace réservé du numéro de diapositive 6"/>
          <p:cNvSpPr>
            <a:spLocks noGrp="1"/>
          </p:cNvSpPr>
          <p:nvPr>
            <p:ph type="sldNum" sz="quarter" idx="12"/>
          </p:nvPr>
        </p:nvSpPr>
        <p:spPr/>
        <p:txBody>
          <a:bodyPr/>
          <a:lstStyle/>
          <a:p>
            <a:fld id="{F6152EF1-C6B3-48D0-915C-66CB5535B6F7}" type="slidenum">
              <a:rPr lang="fr-FR" smtClean="0"/>
              <a:t>‹N°›</a:t>
            </a:fld>
            <a:endParaRPr lang="fr-FR"/>
          </a:p>
        </p:txBody>
      </p:sp>
    </p:spTree>
    <p:extLst>
      <p:ext uri="{BB962C8B-B14F-4D97-AF65-F5344CB8AC3E}">
        <p14:creationId xmlns:p14="http://schemas.microsoft.com/office/powerpoint/2010/main" val="1787989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93738" y="403225"/>
            <a:ext cx="8694737" cy="1460500"/>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93738" y="2760663"/>
            <a:ext cx="4265612" cy="40624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103813" y="2760663"/>
            <a:ext cx="4284662" cy="40624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Service : Statuts-Rémunération – 20 janvier 2017 </a:t>
            </a:r>
            <a:endParaRPr lang="fr-FR"/>
          </a:p>
        </p:txBody>
      </p:sp>
      <p:sp>
        <p:nvSpPr>
          <p:cNvPr id="8" name="Espace réservé du pied de page 7"/>
          <p:cNvSpPr>
            <a:spLocks noGrp="1"/>
          </p:cNvSpPr>
          <p:nvPr>
            <p:ph type="ftr" sz="quarter" idx="11"/>
          </p:nvPr>
        </p:nvSpPr>
        <p:spPr/>
        <p:txBody>
          <a:bodyPr/>
          <a:lstStyle/>
          <a:p>
            <a:r>
              <a:rPr lang="fr-FR" smtClean="0"/>
              <a:t>Service Stauts-Rémunération - 20 janvier 2017</a:t>
            </a:r>
            <a:endParaRPr lang="fr-FR"/>
          </a:p>
        </p:txBody>
      </p:sp>
      <p:sp>
        <p:nvSpPr>
          <p:cNvPr id="9" name="Espace réservé du numéro de diapositive 8"/>
          <p:cNvSpPr>
            <a:spLocks noGrp="1"/>
          </p:cNvSpPr>
          <p:nvPr>
            <p:ph type="sldNum" sz="quarter" idx="12"/>
          </p:nvPr>
        </p:nvSpPr>
        <p:spPr/>
        <p:txBody>
          <a:bodyPr/>
          <a:lstStyle/>
          <a:p>
            <a:fld id="{F6152EF1-C6B3-48D0-915C-66CB5535B6F7}" type="slidenum">
              <a:rPr lang="fr-FR" smtClean="0"/>
              <a:t>‹N°›</a:t>
            </a:fld>
            <a:endParaRPr lang="fr-FR"/>
          </a:p>
        </p:txBody>
      </p:sp>
    </p:spTree>
    <p:extLst>
      <p:ext uri="{BB962C8B-B14F-4D97-AF65-F5344CB8AC3E}">
        <p14:creationId xmlns:p14="http://schemas.microsoft.com/office/powerpoint/2010/main" val="337707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Service : Statuts-Rémunération – 20 janvier 2017 </a:t>
            </a:r>
            <a:endParaRPr lang="fr-FR"/>
          </a:p>
        </p:txBody>
      </p:sp>
      <p:sp>
        <p:nvSpPr>
          <p:cNvPr id="4" name="Espace réservé du pied de page 3"/>
          <p:cNvSpPr>
            <a:spLocks noGrp="1"/>
          </p:cNvSpPr>
          <p:nvPr>
            <p:ph type="ftr" sz="quarter" idx="11"/>
          </p:nvPr>
        </p:nvSpPr>
        <p:spPr/>
        <p:txBody>
          <a:bodyPr/>
          <a:lstStyle/>
          <a:p>
            <a:r>
              <a:rPr lang="fr-FR" smtClean="0"/>
              <a:t>Service Stauts-Rémunération - 20 janvier 2017</a:t>
            </a:r>
            <a:endParaRPr lang="fr-FR"/>
          </a:p>
        </p:txBody>
      </p:sp>
      <p:sp>
        <p:nvSpPr>
          <p:cNvPr id="5" name="Espace réservé du numéro de diapositive 4"/>
          <p:cNvSpPr>
            <a:spLocks noGrp="1"/>
          </p:cNvSpPr>
          <p:nvPr>
            <p:ph type="sldNum" sz="quarter" idx="12"/>
          </p:nvPr>
        </p:nvSpPr>
        <p:spPr/>
        <p:txBody>
          <a:bodyPr/>
          <a:lstStyle/>
          <a:p>
            <a:fld id="{F6152EF1-C6B3-48D0-915C-66CB5535B6F7}" type="slidenum">
              <a:rPr lang="fr-FR" smtClean="0"/>
              <a:t>‹N°›</a:t>
            </a:fld>
            <a:endParaRPr lang="fr-FR"/>
          </a:p>
        </p:txBody>
      </p:sp>
    </p:spTree>
    <p:extLst>
      <p:ext uri="{BB962C8B-B14F-4D97-AF65-F5344CB8AC3E}">
        <p14:creationId xmlns:p14="http://schemas.microsoft.com/office/powerpoint/2010/main" val="1117997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Service : Statuts-Rémunération – 20 janvier 2017 </a:t>
            </a:r>
            <a:endParaRPr lang="fr-FR"/>
          </a:p>
        </p:txBody>
      </p:sp>
      <p:sp>
        <p:nvSpPr>
          <p:cNvPr id="3" name="Espace réservé du pied de page 2"/>
          <p:cNvSpPr>
            <a:spLocks noGrp="1"/>
          </p:cNvSpPr>
          <p:nvPr>
            <p:ph type="ftr" sz="quarter" idx="11"/>
          </p:nvPr>
        </p:nvSpPr>
        <p:spPr/>
        <p:txBody>
          <a:bodyPr/>
          <a:lstStyle/>
          <a:p>
            <a:r>
              <a:rPr lang="fr-FR" smtClean="0"/>
              <a:t>Service Stauts-Rémunération - 20 janvier 2017</a:t>
            </a:r>
            <a:endParaRPr lang="fr-FR"/>
          </a:p>
        </p:txBody>
      </p:sp>
      <p:sp>
        <p:nvSpPr>
          <p:cNvPr id="4" name="Espace réservé du numéro de diapositive 3"/>
          <p:cNvSpPr>
            <a:spLocks noGrp="1"/>
          </p:cNvSpPr>
          <p:nvPr>
            <p:ph type="sldNum" sz="quarter" idx="12"/>
          </p:nvPr>
        </p:nvSpPr>
        <p:spPr/>
        <p:txBody>
          <a:bodyPr/>
          <a:lstStyle/>
          <a:p>
            <a:fld id="{F6152EF1-C6B3-48D0-915C-66CB5535B6F7}" type="slidenum">
              <a:rPr lang="fr-FR" smtClean="0"/>
              <a:t>‹N°›</a:t>
            </a:fld>
            <a:endParaRPr lang="fr-FR"/>
          </a:p>
        </p:txBody>
      </p:sp>
    </p:spTree>
    <p:extLst>
      <p:ext uri="{BB962C8B-B14F-4D97-AF65-F5344CB8AC3E}">
        <p14:creationId xmlns:p14="http://schemas.microsoft.com/office/powerpoint/2010/main" val="2013399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836604"/>
            <a:ext cx="8316516" cy="3931031"/>
          </a:xfrm>
        </p:spPr>
        <p:txBody>
          <a:bodyPr anchor="b" anchorCtr="0">
            <a:normAutofit/>
          </a:bodyPr>
          <a:lstStyle>
            <a:lvl1pPr>
              <a:lnSpc>
                <a:spcPct val="85000"/>
              </a:lnSpc>
              <a:defRPr sz="8818"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907256" y="4908749"/>
            <a:ext cx="8316516" cy="1259946"/>
          </a:xfrm>
        </p:spPr>
        <p:txBody>
          <a:bodyPr lIns="91440" rIns="91440" anchor="t" anchorCtr="0">
            <a:normAutofit/>
          </a:bodyPr>
          <a:lstStyle>
            <a:lvl1pPr marL="0" indent="0">
              <a:buNone/>
              <a:defRPr sz="2646" cap="all" spc="220" baseline="0">
                <a:solidFill>
                  <a:schemeClr val="tx2"/>
                </a:solidFill>
                <a:latin typeface="+mj-lt"/>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lvl="0"/>
            <a:r>
              <a:rPr lang="fr-FR" smtClean="0"/>
              <a:t>Service : Statuts-Rémunération – 20 janvier 2017 </a:t>
            </a:r>
            <a:endParaRPr lang="fr-FR"/>
          </a:p>
        </p:txBody>
      </p:sp>
      <p:sp>
        <p:nvSpPr>
          <p:cNvPr id="5" name="Footer Placeholder 4"/>
          <p:cNvSpPr>
            <a:spLocks noGrp="1"/>
          </p:cNvSpPr>
          <p:nvPr>
            <p:ph type="ftr" sz="quarter" idx="11"/>
          </p:nvPr>
        </p:nvSpPr>
        <p:spPr/>
        <p:txBody>
          <a:bodyPr/>
          <a:lstStyle/>
          <a:p>
            <a:pPr lvl="0"/>
            <a:r>
              <a:rPr lang="fr-FR" smtClean="0"/>
              <a:t>Service Stauts-Rémunération - 20 janvier 2017</a:t>
            </a:r>
            <a:endParaRPr lang="fr-FR"/>
          </a:p>
        </p:txBody>
      </p:sp>
      <p:sp>
        <p:nvSpPr>
          <p:cNvPr id="6" name="Slide Number Placeholder 5"/>
          <p:cNvSpPr>
            <a:spLocks noGrp="1"/>
          </p:cNvSpPr>
          <p:nvPr>
            <p:ph type="sldNum" sz="quarter" idx="12"/>
          </p:nvPr>
        </p:nvSpPr>
        <p:spPr/>
        <p:txBody>
          <a:bodyPr/>
          <a:lstStyle/>
          <a:p>
            <a:pPr lvl="0"/>
            <a:fld id="{871E0674-3E6C-480F-84A7-14EF28E758A9}" type="slidenum">
              <a:rPr lang="fr-FR" smtClean="0"/>
              <a:t>‹N°›</a:t>
            </a:fld>
            <a:endParaRPr lang="fr-FR"/>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538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Service : Statuts-Rémunération – 20 janvier 2017 </a:t>
            </a:r>
            <a:endParaRPr lang="fr-FR"/>
          </a:p>
        </p:txBody>
      </p:sp>
      <p:sp>
        <p:nvSpPr>
          <p:cNvPr id="6" name="Espace réservé du pied de page 5"/>
          <p:cNvSpPr>
            <a:spLocks noGrp="1"/>
          </p:cNvSpPr>
          <p:nvPr>
            <p:ph type="ftr" sz="quarter" idx="11"/>
          </p:nvPr>
        </p:nvSpPr>
        <p:spPr/>
        <p:txBody>
          <a:bodyPr/>
          <a:lstStyle/>
          <a:p>
            <a:r>
              <a:rPr lang="fr-FR" smtClean="0"/>
              <a:t>Service Stauts-Rémunération - 20 janvier 2017</a:t>
            </a:r>
            <a:endParaRPr lang="fr-FR"/>
          </a:p>
        </p:txBody>
      </p:sp>
      <p:sp>
        <p:nvSpPr>
          <p:cNvPr id="7" name="Espace réservé du numéro de diapositive 6"/>
          <p:cNvSpPr>
            <a:spLocks noGrp="1"/>
          </p:cNvSpPr>
          <p:nvPr>
            <p:ph type="sldNum" sz="quarter" idx="12"/>
          </p:nvPr>
        </p:nvSpPr>
        <p:spPr/>
        <p:txBody>
          <a:bodyPr/>
          <a:lstStyle/>
          <a:p>
            <a:fld id="{F6152EF1-C6B3-48D0-915C-66CB5535B6F7}" type="slidenum">
              <a:rPr lang="fr-FR" smtClean="0"/>
              <a:t>‹N°›</a:t>
            </a:fld>
            <a:endParaRPr lang="fr-FR"/>
          </a:p>
        </p:txBody>
      </p:sp>
    </p:spTree>
    <p:extLst>
      <p:ext uri="{BB962C8B-B14F-4D97-AF65-F5344CB8AC3E}">
        <p14:creationId xmlns:p14="http://schemas.microsoft.com/office/powerpoint/2010/main" val="2593200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Service : Statuts-Rémunération – 20 janvier 2017 </a:t>
            </a:r>
            <a:endParaRPr lang="fr-FR"/>
          </a:p>
        </p:txBody>
      </p:sp>
      <p:sp>
        <p:nvSpPr>
          <p:cNvPr id="6" name="Espace réservé du pied de page 5"/>
          <p:cNvSpPr>
            <a:spLocks noGrp="1"/>
          </p:cNvSpPr>
          <p:nvPr>
            <p:ph type="ftr" sz="quarter" idx="11"/>
          </p:nvPr>
        </p:nvSpPr>
        <p:spPr/>
        <p:txBody>
          <a:bodyPr/>
          <a:lstStyle/>
          <a:p>
            <a:r>
              <a:rPr lang="fr-FR" smtClean="0"/>
              <a:t>Service Stauts-Rémunération - 20 janvier 2017</a:t>
            </a:r>
            <a:endParaRPr lang="fr-FR"/>
          </a:p>
        </p:txBody>
      </p:sp>
      <p:sp>
        <p:nvSpPr>
          <p:cNvPr id="7" name="Espace réservé du numéro de diapositive 6"/>
          <p:cNvSpPr>
            <a:spLocks noGrp="1"/>
          </p:cNvSpPr>
          <p:nvPr>
            <p:ph type="sldNum" sz="quarter" idx="12"/>
          </p:nvPr>
        </p:nvSpPr>
        <p:spPr/>
        <p:txBody>
          <a:bodyPr/>
          <a:lstStyle/>
          <a:p>
            <a:fld id="{F6152EF1-C6B3-48D0-915C-66CB5535B6F7}" type="slidenum">
              <a:rPr lang="fr-FR" smtClean="0"/>
              <a:t>‹N°›</a:t>
            </a:fld>
            <a:endParaRPr lang="fr-FR"/>
          </a:p>
        </p:txBody>
      </p:sp>
    </p:spTree>
    <p:extLst>
      <p:ext uri="{BB962C8B-B14F-4D97-AF65-F5344CB8AC3E}">
        <p14:creationId xmlns:p14="http://schemas.microsoft.com/office/powerpoint/2010/main" val="3528955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Service : Statuts-Rémunération – 20 janvier 2017 </a:t>
            </a:r>
            <a:endParaRPr lang="fr-FR"/>
          </a:p>
        </p:txBody>
      </p:sp>
      <p:sp>
        <p:nvSpPr>
          <p:cNvPr id="5" name="Espace réservé du pied de page 4"/>
          <p:cNvSpPr>
            <a:spLocks noGrp="1"/>
          </p:cNvSpPr>
          <p:nvPr>
            <p:ph type="ftr" sz="quarter" idx="11"/>
          </p:nvPr>
        </p:nvSpPr>
        <p:spPr/>
        <p:txBody>
          <a:bodyPr/>
          <a:lstStyle/>
          <a:p>
            <a:r>
              <a:rPr lang="fr-FR" smtClean="0"/>
              <a:t>Service Stauts-Rémunération - 20 janvier 2017</a:t>
            </a:r>
            <a:endParaRPr lang="fr-FR"/>
          </a:p>
        </p:txBody>
      </p:sp>
      <p:sp>
        <p:nvSpPr>
          <p:cNvPr id="6" name="Espace réservé du numéro de diapositive 5"/>
          <p:cNvSpPr>
            <a:spLocks noGrp="1"/>
          </p:cNvSpPr>
          <p:nvPr>
            <p:ph type="sldNum" sz="quarter" idx="12"/>
          </p:nvPr>
        </p:nvSpPr>
        <p:spPr/>
        <p:txBody>
          <a:bodyPr/>
          <a:lstStyle/>
          <a:p>
            <a:fld id="{F6152EF1-C6B3-48D0-915C-66CB5535B6F7}" type="slidenum">
              <a:rPr lang="fr-FR" smtClean="0"/>
              <a:t>‹N°›</a:t>
            </a:fld>
            <a:endParaRPr lang="fr-FR"/>
          </a:p>
        </p:txBody>
      </p:sp>
    </p:spTree>
    <p:extLst>
      <p:ext uri="{BB962C8B-B14F-4D97-AF65-F5344CB8AC3E}">
        <p14:creationId xmlns:p14="http://schemas.microsoft.com/office/powerpoint/2010/main" val="1216016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13600" y="403225"/>
            <a:ext cx="2173288" cy="640556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93738" y="403225"/>
            <a:ext cx="6367462" cy="64055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Service : Statuts-Rémunération – 20 janvier 2017 </a:t>
            </a:r>
            <a:endParaRPr lang="fr-FR"/>
          </a:p>
        </p:txBody>
      </p:sp>
      <p:sp>
        <p:nvSpPr>
          <p:cNvPr id="5" name="Espace réservé du pied de page 4"/>
          <p:cNvSpPr>
            <a:spLocks noGrp="1"/>
          </p:cNvSpPr>
          <p:nvPr>
            <p:ph type="ftr" sz="quarter" idx="11"/>
          </p:nvPr>
        </p:nvSpPr>
        <p:spPr/>
        <p:txBody>
          <a:bodyPr/>
          <a:lstStyle/>
          <a:p>
            <a:r>
              <a:rPr lang="fr-FR" smtClean="0"/>
              <a:t>Service Stauts-Rémunération - 20 janvier 2017</a:t>
            </a:r>
            <a:endParaRPr lang="fr-FR"/>
          </a:p>
        </p:txBody>
      </p:sp>
      <p:sp>
        <p:nvSpPr>
          <p:cNvPr id="6" name="Espace réservé du numéro de diapositive 5"/>
          <p:cNvSpPr>
            <a:spLocks noGrp="1"/>
          </p:cNvSpPr>
          <p:nvPr>
            <p:ph type="sldNum" sz="quarter" idx="12"/>
          </p:nvPr>
        </p:nvSpPr>
        <p:spPr/>
        <p:txBody>
          <a:bodyPr/>
          <a:lstStyle/>
          <a:p>
            <a:fld id="{F6152EF1-C6B3-48D0-915C-66CB5535B6F7}" type="slidenum">
              <a:rPr lang="fr-FR" smtClean="0"/>
              <a:t>‹N°›</a:t>
            </a:fld>
            <a:endParaRPr lang="fr-FR"/>
          </a:p>
        </p:txBody>
      </p:sp>
    </p:spTree>
    <p:extLst>
      <p:ext uri="{BB962C8B-B14F-4D97-AF65-F5344CB8AC3E}">
        <p14:creationId xmlns:p14="http://schemas.microsoft.com/office/powerpoint/2010/main" val="3488944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60475" y="1236663"/>
            <a:ext cx="7559675" cy="2632075"/>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Service : Statuts-Rémunération – 20 janvier 2017 </a:t>
            </a:r>
            <a:endParaRPr lang="fr-FR"/>
          </a:p>
        </p:txBody>
      </p:sp>
      <p:sp>
        <p:nvSpPr>
          <p:cNvPr id="5" name="Espace réservé du pied de page 4"/>
          <p:cNvSpPr>
            <a:spLocks noGrp="1"/>
          </p:cNvSpPr>
          <p:nvPr>
            <p:ph type="ftr" sz="quarter" idx="11"/>
          </p:nvPr>
        </p:nvSpPr>
        <p:spPr/>
        <p:txBody>
          <a:bodyPr/>
          <a:lstStyle/>
          <a:p>
            <a:r>
              <a:rPr lang="fr-FR" smtClean="0"/>
              <a:t>Service Stauts-Rémunération - 20 janvier 2017</a:t>
            </a:r>
            <a:endParaRPr lang="fr-FR"/>
          </a:p>
        </p:txBody>
      </p:sp>
      <p:sp>
        <p:nvSpPr>
          <p:cNvPr id="6" name="Espace réservé du numéro de diapositive 5"/>
          <p:cNvSpPr>
            <a:spLocks noGrp="1"/>
          </p:cNvSpPr>
          <p:nvPr>
            <p:ph type="sldNum" sz="quarter" idx="12"/>
          </p:nvPr>
        </p:nvSpPr>
        <p:spPr/>
        <p:txBody>
          <a:bodyPr/>
          <a:lstStyle/>
          <a:p>
            <a:fld id="{CA4670D2-CFA5-45FD-A599-D54A631634CB}" type="slidenum">
              <a:rPr lang="fr-FR" smtClean="0"/>
              <a:t>‹N°›</a:t>
            </a:fld>
            <a:endParaRPr lang="fr-FR"/>
          </a:p>
        </p:txBody>
      </p:sp>
    </p:spTree>
    <p:extLst>
      <p:ext uri="{BB962C8B-B14F-4D97-AF65-F5344CB8AC3E}">
        <p14:creationId xmlns:p14="http://schemas.microsoft.com/office/powerpoint/2010/main" val="4113679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Service : Statuts-Rémunération – 20 janvier 2017 </a:t>
            </a:r>
            <a:endParaRPr lang="fr-FR"/>
          </a:p>
        </p:txBody>
      </p:sp>
      <p:sp>
        <p:nvSpPr>
          <p:cNvPr id="5" name="Espace réservé du pied de page 4"/>
          <p:cNvSpPr>
            <a:spLocks noGrp="1"/>
          </p:cNvSpPr>
          <p:nvPr>
            <p:ph type="ftr" sz="quarter" idx="11"/>
          </p:nvPr>
        </p:nvSpPr>
        <p:spPr/>
        <p:txBody>
          <a:bodyPr/>
          <a:lstStyle/>
          <a:p>
            <a:r>
              <a:rPr lang="fr-FR" smtClean="0"/>
              <a:t>Service Stauts-Rémunération - 20 janvier 2017</a:t>
            </a:r>
            <a:endParaRPr lang="fr-FR"/>
          </a:p>
        </p:txBody>
      </p:sp>
      <p:sp>
        <p:nvSpPr>
          <p:cNvPr id="6" name="Espace réservé du numéro de diapositive 5"/>
          <p:cNvSpPr>
            <a:spLocks noGrp="1"/>
          </p:cNvSpPr>
          <p:nvPr>
            <p:ph type="sldNum" sz="quarter" idx="12"/>
          </p:nvPr>
        </p:nvSpPr>
        <p:spPr/>
        <p:txBody>
          <a:bodyPr/>
          <a:lstStyle/>
          <a:p>
            <a:fld id="{CA4670D2-CFA5-45FD-A599-D54A631634CB}" type="slidenum">
              <a:rPr lang="fr-FR" smtClean="0"/>
              <a:t>‹N°›</a:t>
            </a:fld>
            <a:endParaRPr lang="fr-FR"/>
          </a:p>
        </p:txBody>
      </p:sp>
    </p:spTree>
    <p:extLst>
      <p:ext uri="{BB962C8B-B14F-4D97-AF65-F5344CB8AC3E}">
        <p14:creationId xmlns:p14="http://schemas.microsoft.com/office/powerpoint/2010/main" val="36463141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7388" y="1884363"/>
            <a:ext cx="8694737" cy="31448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Service : Statuts-Rémunération – 20 janvier 2017 </a:t>
            </a:r>
            <a:endParaRPr lang="fr-FR"/>
          </a:p>
        </p:txBody>
      </p:sp>
      <p:sp>
        <p:nvSpPr>
          <p:cNvPr id="5" name="Espace réservé du pied de page 4"/>
          <p:cNvSpPr>
            <a:spLocks noGrp="1"/>
          </p:cNvSpPr>
          <p:nvPr>
            <p:ph type="ftr" sz="quarter" idx="11"/>
          </p:nvPr>
        </p:nvSpPr>
        <p:spPr/>
        <p:txBody>
          <a:bodyPr/>
          <a:lstStyle/>
          <a:p>
            <a:r>
              <a:rPr lang="fr-FR" smtClean="0"/>
              <a:t>Service Stauts-Rémunération - 20 janvier 2017</a:t>
            </a:r>
            <a:endParaRPr lang="fr-FR"/>
          </a:p>
        </p:txBody>
      </p:sp>
      <p:sp>
        <p:nvSpPr>
          <p:cNvPr id="6" name="Espace réservé du numéro de diapositive 5"/>
          <p:cNvSpPr>
            <a:spLocks noGrp="1"/>
          </p:cNvSpPr>
          <p:nvPr>
            <p:ph type="sldNum" sz="quarter" idx="12"/>
          </p:nvPr>
        </p:nvSpPr>
        <p:spPr/>
        <p:txBody>
          <a:bodyPr/>
          <a:lstStyle/>
          <a:p>
            <a:fld id="{CA4670D2-CFA5-45FD-A599-D54A631634CB}" type="slidenum">
              <a:rPr lang="fr-FR" smtClean="0"/>
              <a:t>‹N°›</a:t>
            </a:fld>
            <a:endParaRPr lang="fr-FR"/>
          </a:p>
        </p:txBody>
      </p:sp>
    </p:spTree>
    <p:extLst>
      <p:ext uri="{BB962C8B-B14F-4D97-AF65-F5344CB8AC3E}">
        <p14:creationId xmlns:p14="http://schemas.microsoft.com/office/powerpoint/2010/main" val="2731472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93738" y="2012950"/>
            <a:ext cx="4270375" cy="47958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6513" y="2012950"/>
            <a:ext cx="4270375" cy="47958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Service : Statuts-Rémunération – 20 janvier 2017 </a:t>
            </a:r>
            <a:endParaRPr lang="fr-FR"/>
          </a:p>
        </p:txBody>
      </p:sp>
      <p:sp>
        <p:nvSpPr>
          <p:cNvPr id="6" name="Espace réservé du pied de page 5"/>
          <p:cNvSpPr>
            <a:spLocks noGrp="1"/>
          </p:cNvSpPr>
          <p:nvPr>
            <p:ph type="ftr" sz="quarter" idx="11"/>
          </p:nvPr>
        </p:nvSpPr>
        <p:spPr/>
        <p:txBody>
          <a:bodyPr/>
          <a:lstStyle/>
          <a:p>
            <a:r>
              <a:rPr lang="fr-FR" smtClean="0"/>
              <a:t>Service Stauts-Rémunération - 20 janvier 2017</a:t>
            </a:r>
            <a:endParaRPr lang="fr-FR"/>
          </a:p>
        </p:txBody>
      </p:sp>
      <p:sp>
        <p:nvSpPr>
          <p:cNvPr id="7" name="Espace réservé du numéro de diapositive 6"/>
          <p:cNvSpPr>
            <a:spLocks noGrp="1"/>
          </p:cNvSpPr>
          <p:nvPr>
            <p:ph type="sldNum" sz="quarter" idx="12"/>
          </p:nvPr>
        </p:nvSpPr>
        <p:spPr/>
        <p:txBody>
          <a:bodyPr/>
          <a:lstStyle/>
          <a:p>
            <a:fld id="{CA4670D2-CFA5-45FD-A599-D54A631634CB}" type="slidenum">
              <a:rPr lang="fr-FR" smtClean="0"/>
              <a:t>‹N°›</a:t>
            </a:fld>
            <a:endParaRPr lang="fr-FR"/>
          </a:p>
        </p:txBody>
      </p:sp>
    </p:spTree>
    <p:extLst>
      <p:ext uri="{BB962C8B-B14F-4D97-AF65-F5344CB8AC3E}">
        <p14:creationId xmlns:p14="http://schemas.microsoft.com/office/powerpoint/2010/main" val="1805566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93738" y="403225"/>
            <a:ext cx="8694737" cy="1460500"/>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93738" y="2760663"/>
            <a:ext cx="4265612" cy="40624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103813" y="2760663"/>
            <a:ext cx="4284662" cy="40624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Service : Statuts-Rémunération – 20 janvier 2017 </a:t>
            </a:r>
            <a:endParaRPr lang="fr-FR"/>
          </a:p>
        </p:txBody>
      </p:sp>
      <p:sp>
        <p:nvSpPr>
          <p:cNvPr id="8" name="Espace réservé du pied de page 7"/>
          <p:cNvSpPr>
            <a:spLocks noGrp="1"/>
          </p:cNvSpPr>
          <p:nvPr>
            <p:ph type="ftr" sz="quarter" idx="11"/>
          </p:nvPr>
        </p:nvSpPr>
        <p:spPr/>
        <p:txBody>
          <a:bodyPr/>
          <a:lstStyle/>
          <a:p>
            <a:r>
              <a:rPr lang="fr-FR" smtClean="0"/>
              <a:t>Service Stauts-Rémunération - 20 janvier 2017</a:t>
            </a:r>
            <a:endParaRPr lang="fr-FR"/>
          </a:p>
        </p:txBody>
      </p:sp>
      <p:sp>
        <p:nvSpPr>
          <p:cNvPr id="9" name="Espace réservé du numéro de diapositive 8"/>
          <p:cNvSpPr>
            <a:spLocks noGrp="1"/>
          </p:cNvSpPr>
          <p:nvPr>
            <p:ph type="sldNum" sz="quarter" idx="12"/>
          </p:nvPr>
        </p:nvSpPr>
        <p:spPr/>
        <p:txBody>
          <a:bodyPr/>
          <a:lstStyle/>
          <a:p>
            <a:fld id="{CA4670D2-CFA5-45FD-A599-D54A631634CB}" type="slidenum">
              <a:rPr lang="fr-FR" smtClean="0"/>
              <a:t>‹N°›</a:t>
            </a:fld>
            <a:endParaRPr lang="fr-FR"/>
          </a:p>
        </p:txBody>
      </p:sp>
    </p:spTree>
    <p:extLst>
      <p:ext uri="{BB962C8B-B14F-4D97-AF65-F5344CB8AC3E}">
        <p14:creationId xmlns:p14="http://schemas.microsoft.com/office/powerpoint/2010/main" val="336420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Service : Statuts-Rémunération – 20 janvier 2017 </a:t>
            </a:r>
            <a:endParaRPr lang="fr-FR"/>
          </a:p>
        </p:txBody>
      </p:sp>
      <p:sp>
        <p:nvSpPr>
          <p:cNvPr id="4" name="Espace réservé du pied de page 3"/>
          <p:cNvSpPr>
            <a:spLocks noGrp="1"/>
          </p:cNvSpPr>
          <p:nvPr>
            <p:ph type="ftr" sz="quarter" idx="11"/>
          </p:nvPr>
        </p:nvSpPr>
        <p:spPr/>
        <p:txBody>
          <a:bodyPr/>
          <a:lstStyle/>
          <a:p>
            <a:r>
              <a:rPr lang="fr-FR" smtClean="0"/>
              <a:t>Service Stauts-Rémunération - 20 janvier 2017</a:t>
            </a:r>
            <a:endParaRPr lang="fr-FR"/>
          </a:p>
        </p:txBody>
      </p:sp>
      <p:sp>
        <p:nvSpPr>
          <p:cNvPr id="5" name="Espace réservé du numéro de diapositive 4"/>
          <p:cNvSpPr>
            <a:spLocks noGrp="1"/>
          </p:cNvSpPr>
          <p:nvPr>
            <p:ph type="sldNum" sz="quarter" idx="12"/>
          </p:nvPr>
        </p:nvSpPr>
        <p:spPr/>
        <p:txBody>
          <a:bodyPr/>
          <a:lstStyle/>
          <a:p>
            <a:fld id="{CA4670D2-CFA5-45FD-A599-D54A631634CB}" type="slidenum">
              <a:rPr lang="fr-FR" smtClean="0"/>
              <a:t>‹N°›</a:t>
            </a:fld>
            <a:endParaRPr lang="fr-FR"/>
          </a:p>
        </p:txBody>
      </p:sp>
    </p:spTree>
    <p:extLst>
      <p:ext uri="{BB962C8B-B14F-4D97-AF65-F5344CB8AC3E}">
        <p14:creationId xmlns:p14="http://schemas.microsoft.com/office/powerpoint/2010/main" val="225163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907256" y="315928"/>
            <a:ext cx="8316516" cy="1599191"/>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907256" y="2034582"/>
            <a:ext cx="4082653" cy="4435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141119" y="2034581"/>
            <a:ext cx="4082653" cy="443500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lvl="0"/>
            <a:r>
              <a:rPr lang="fr-FR" smtClean="0"/>
              <a:t>Service : Statuts-Rémunération – 20 janvier 2017 </a:t>
            </a:r>
            <a:endParaRPr lang="fr-FR"/>
          </a:p>
        </p:txBody>
      </p:sp>
      <p:sp>
        <p:nvSpPr>
          <p:cNvPr id="6" name="Footer Placeholder 5"/>
          <p:cNvSpPr>
            <a:spLocks noGrp="1"/>
          </p:cNvSpPr>
          <p:nvPr>
            <p:ph type="ftr" sz="quarter" idx="11"/>
          </p:nvPr>
        </p:nvSpPr>
        <p:spPr/>
        <p:txBody>
          <a:bodyPr/>
          <a:lstStyle/>
          <a:p>
            <a:pPr lvl="0"/>
            <a:r>
              <a:rPr lang="fr-FR" smtClean="0"/>
              <a:t>Service Stauts-Rémunération - 20 janvier 2017</a:t>
            </a:r>
            <a:endParaRPr lang="fr-FR"/>
          </a:p>
        </p:txBody>
      </p:sp>
      <p:sp>
        <p:nvSpPr>
          <p:cNvPr id="7" name="Slide Number Placeholder 6"/>
          <p:cNvSpPr>
            <a:spLocks noGrp="1"/>
          </p:cNvSpPr>
          <p:nvPr>
            <p:ph type="sldNum" sz="quarter" idx="12"/>
          </p:nvPr>
        </p:nvSpPr>
        <p:spPr/>
        <p:txBody>
          <a:bodyPr/>
          <a:lstStyle/>
          <a:p>
            <a:pPr lvl="0"/>
            <a:fld id="{FE3679B6-7F35-4975-B9C8-7A05489C7CDA}" type="slidenum">
              <a:rPr lang="fr-FR" smtClean="0"/>
              <a:t>‹N°›</a:t>
            </a:fld>
            <a:endParaRPr lang="fr-FR"/>
          </a:p>
        </p:txBody>
      </p:sp>
    </p:spTree>
    <p:extLst>
      <p:ext uri="{BB962C8B-B14F-4D97-AF65-F5344CB8AC3E}">
        <p14:creationId xmlns:p14="http://schemas.microsoft.com/office/powerpoint/2010/main" val="53683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Service : Statuts-Rémunération – 20 janvier 2017 </a:t>
            </a:r>
            <a:endParaRPr lang="fr-FR"/>
          </a:p>
        </p:txBody>
      </p:sp>
      <p:sp>
        <p:nvSpPr>
          <p:cNvPr id="3" name="Espace réservé du pied de page 2"/>
          <p:cNvSpPr>
            <a:spLocks noGrp="1"/>
          </p:cNvSpPr>
          <p:nvPr>
            <p:ph type="ftr" sz="quarter" idx="11"/>
          </p:nvPr>
        </p:nvSpPr>
        <p:spPr/>
        <p:txBody>
          <a:bodyPr/>
          <a:lstStyle/>
          <a:p>
            <a:r>
              <a:rPr lang="fr-FR" smtClean="0"/>
              <a:t>Service Stauts-Rémunération - 20 janvier 2017</a:t>
            </a:r>
            <a:endParaRPr lang="fr-FR"/>
          </a:p>
        </p:txBody>
      </p:sp>
      <p:sp>
        <p:nvSpPr>
          <p:cNvPr id="4" name="Espace réservé du numéro de diapositive 3"/>
          <p:cNvSpPr>
            <a:spLocks noGrp="1"/>
          </p:cNvSpPr>
          <p:nvPr>
            <p:ph type="sldNum" sz="quarter" idx="12"/>
          </p:nvPr>
        </p:nvSpPr>
        <p:spPr/>
        <p:txBody>
          <a:bodyPr/>
          <a:lstStyle/>
          <a:p>
            <a:fld id="{CA4670D2-CFA5-45FD-A599-D54A631634CB}" type="slidenum">
              <a:rPr lang="fr-FR" smtClean="0"/>
              <a:t>‹N°›</a:t>
            </a:fld>
            <a:endParaRPr lang="fr-FR"/>
          </a:p>
        </p:txBody>
      </p:sp>
    </p:spTree>
    <p:extLst>
      <p:ext uri="{BB962C8B-B14F-4D97-AF65-F5344CB8AC3E}">
        <p14:creationId xmlns:p14="http://schemas.microsoft.com/office/powerpoint/2010/main" val="2084661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Service : Statuts-Rémunération – 20 janvier 2017 </a:t>
            </a:r>
            <a:endParaRPr lang="fr-FR"/>
          </a:p>
        </p:txBody>
      </p:sp>
      <p:sp>
        <p:nvSpPr>
          <p:cNvPr id="6" name="Espace réservé du pied de page 5"/>
          <p:cNvSpPr>
            <a:spLocks noGrp="1"/>
          </p:cNvSpPr>
          <p:nvPr>
            <p:ph type="ftr" sz="quarter" idx="11"/>
          </p:nvPr>
        </p:nvSpPr>
        <p:spPr/>
        <p:txBody>
          <a:bodyPr/>
          <a:lstStyle/>
          <a:p>
            <a:r>
              <a:rPr lang="fr-FR" smtClean="0"/>
              <a:t>Service Stauts-Rémunération - 20 janvier 2017</a:t>
            </a:r>
            <a:endParaRPr lang="fr-FR"/>
          </a:p>
        </p:txBody>
      </p:sp>
      <p:sp>
        <p:nvSpPr>
          <p:cNvPr id="7" name="Espace réservé du numéro de diapositive 6"/>
          <p:cNvSpPr>
            <a:spLocks noGrp="1"/>
          </p:cNvSpPr>
          <p:nvPr>
            <p:ph type="sldNum" sz="quarter" idx="12"/>
          </p:nvPr>
        </p:nvSpPr>
        <p:spPr/>
        <p:txBody>
          <a:bodyPr/>
          <a:lstStyle/>
          <a:p>
            <a:fld id="{CA4670D2-CFA5-45FD-A599-D54A631634CB}" type="slidenum">
              <a:rPr lang="fr-FR" smtClean="0"/>
              <a:t>‹N°›</a:t>
            </a:fld>
            <a:endParaRPr lang="fr-FR"/>
          </a:p>
        </p:txBody>
      </p:sp>
    </p:spTree>
    <p:extLst>
      <p:ext uri="{BB962C8B-B14F-4D97-AF65-F5344CB8AC3E}">
        <p14:creationId xmlns:p14="http://schemas.microsoft.com/office/powerpoint/2010/main" val="3680830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3738" y="503238"/>
            <a:ext cx="3251200" cy="17653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Service : Statuts-Rémunération – 20 janvier 2017 </a:t>
            </a:r>
            <a:endParaRPr lang="fr-FR"/>
          </a:p>
        </p:txBody>
      </p:sp>
      <p:sp>
        <p:nvSpPr>
          <p:cNvPr id="6" name="Espace réservé du pied de page 5"/>
          <p:cNvSpPr>
            <a:spLocks noGrp="1"/>
          </p:cNvSpPr>
          <p:nvPr>
            <p:ph type="ftr" sz="quarter" idx="11"/>
          </p:nvPr>
        </p:nvSpPr>
        <p:spPr/>
        <p:txBody>
          <a:bodyPr/>
          <a:lstStyle/>
          <a:p>
            <a:r>
              <a:rPr lang="fr-FR" smtClean="0"/>
              <a:t>Service Stauts-Rémunération - 20 janvier 2017</a:t>
            </a:r>
            <a:endParaRPr lang="fr-FR"/>
          </a:p>
        </p:txBody>
      </p:sp>
      <p:sp>
        <p:nvSpPr>
          <p:cNvPr id="7" name="Espace réservé du numéro de diapositive 6"/>
          <p:cNvSpPr>
            <a:spLocks noGrp="1"/>
          </p:cNvSpPr>
          <p:nvPr>
            <p:ph type="sldNum" sz="quarter" idx="12"/>
          </p:nvPr>
        </p:nvSpPr>
        <p:spPr/>
        <p:txBody>
          <a:bodyPr/>
          <a:lstStyle/>
          <a:p>
            <a:fld id="{CA4670D2-CFA5-45FD-A599-D54A631634CB}" type="slidenum">
              <a:rPr lang="fr-FR" smtClean="0"/>
              <a:t>‹N°›</a:t>
            </a:fld>
            <a:endParaRPr lang="fr-FR"/>
          </a:p>
        </p:txBody>
      </p:sp>
    </p:spTree>
    <p:extLst>
      <p:ext uri="{BB962C8B-B14F-4D97-AF65-F5344CB8AC3E}">
        <p14:creationId xmlns:p14="http://schemas.microsoft.com/office/powerpoint/2010/main" val="636027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Service : Statuts-Rémunération – 20 janvier 2017 </a:t>
            </a:r>
            <a:endParaRPr lang="fr-FR"/>
          </a:p>
        </p:txBody>
      </p:sp>
      <p:sp>
        <p:nvSpPr>
          <p:cNvPr id="5" name="Espace réservé du pied de page 4"/>
          <p:cNvSpPr>
            <a:spLocks noGrp="1"/>
          </p:cNvSpPr>
          <p:nvPr>
            <p:ph type="ftr" sz="quarter" idx="11"/>
          </p:nvPr>
        </p:nvSpPr>
        <p:spPr/>
        <p:txBody>
          <a:bodyPr/>
          <a:lstStyle/>
          <a:p>
            <a:r>
              <a:rPr lang="fr-FR" smtClean="0"/>
              <a:t>Service Stauts-Rémunération - 20 janvier 2017</a:t>
            </a:r>
            <a:endParaRPr lang="fr-FR"/>
          </a:p>
        </p:txBody>
      </p:sp>
      <p:sp>
        <p:nvSpPr>
          <p:cNvPr id="6" name="Espace réservé du numéro de diapositive 5"/>
          <p:cNvSpPr>
            <a:spLocks noGrp="1"/>
          </p:cNvSpPr>
          <p:nvPr>
            <p:ph type="sldNum" sz="quarter" idx="12"/>
          </p:nvPr>
        </p:nvSpPr>
        <p:spPr/>
        <p:txBody>
          <a:bodyPr/>
          <a:lstStyle/>
          <a:p>
            <a:fld id="{CA4670D2-CFA5-45FD-A599-D54A631634CB}" type="slidenum">
              <a:rPr lang="fr-FR" smtClean="0"/>
              <a:t>‹N°›</a:t>
            </a:fld>
            <a:endParaRPr lang="fr-FR"/>
          </a:p>
        </p:txBody>
      </p:sp>
    </p:spTree>
    <p:extLst>
      <p:ext uri="{BB962C8B-B14F-4D97-AF65-F5344CB8AC3E}">
        <p14:creationId xmlns:p14="http://schemas.microsoft.com/office/powerpoint/2010/main" val="3970136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13600" y="403225"/>
            <a:ext cx="2173288" cy="640556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93738" y="403225"/>
            <a:ext cx="6367462" cy="64055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Service : Statuts-Rémunération – 20 janvier 2017 </a:t>
            </a:r>
            <a:endParaRPr lang="fr-FR"/>
          </a:p>
        </p:txBody>
      </p:sp>
      <p:sp>
        <p:nvSpPr>
          <p:cNvPr id="5" name="Espace réservé du pied de page 4"/>
          <p:cNvSpPr>
            <a:spLocks noGrp="1"/>
          </p:cNvSpPr>
          <p:nvPr>
            <p:ph type="ftr" sz="quarter" idx="11"/>
          </p:nvPr>
        </p:nvSpPr>
        <p:spPr/>
        <p:txBody>
          <a:bodyPr/>
          <a:lstStyle/>
          <a:p>
            <a:r>
              <a:rPr lang="fr-FR" smtClean="0"/>
              <a:t>Service Stauts-Rémunération - 20 janvier 2017</a:t>
            </a:r>
            <a:endParaRPr lang="fr-FR"/>
          </a:p>
        </p:txBody>
      </p:sp>
      <p:sp>
        <p:nvSpPr>
          <p:cNvPr id="6" name="Espace réservé du numéro de diapositive 5"/>
          <p:cNvSpPr>
            <a:spLocks noGrp="1"/>
          </p:cNvSpPr>
          <p:nvPr>
            <p:ph type="sldNum" sz="quarter" idx="12"/>
          </p:nvPr>
        </p:nvSpPr>
        <p:spPr/>
        <p:txBody>
          <a:bodyPr/>
          <a:lstStyle/>
          <a:p>
            <a:fld id="{CA4670D2-CFA5-45FD-A599-D54A631634CB}" type="slidenum">
              <a:rPr lang="fr-FR" smtClean="0"/>
              <a:t>‹N°›</a:t>
            </a:fld>
            <a:endParaRPr lang="fr-FR"/>
          </a:p>
        </p:txBody>
      </p:sp>
    </p:spTree>
    <p:extLst>
      <p:ext uri="{BB962C8B-B14F-4D97-AF65-F5344CB8AC3E}">
        <p14:creationId xmlns:p14="http://schemas.microsoft.com/office/powerpoint/2010/main" val="109799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907256" y="315928"/>
            <a:ext cx="8316516" cy="159919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7256"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smtClean="0"/>
              <a:t>Modifiez les styles du texte du masque</a:t>
            </a:r>
          </a:p>
        </p:txBody>
      </p:sp>
      <p:sp>
        <p:nvSpPr>
          <p:cNvPr id="4" name="Content Placeholder 3"/>
          <p:cNvSpPr>
            <a:spLocks noGrp="1"/>
          </p:cNvSpPr>
          <p:nvPr>
            <p:ph sz="half" idx="2"/>
          </p:nvPr>
        </p:nvSpPr>
        <p:spPr>
          <a:xfrm>
            <a:off x="907256" y="2846546"/>
            <a:ext cx="4082653" cy="362304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141119"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smtClean="0"/>
              <a:t>Modifiez les styles du texte du masque</a:t>
            </a:r>
          </a:p>
        </p:txBody>
      </p:sp>
      <p:sp>
        <p:nvSpPr>
          <p:cNvPr id="6" name="Content Placeholder 5"/>
          <p:cNvSpPr>
            <a:spLocks noGrp="1"/>
          </p:cNvSpPr>
          <p:nvPr>
            <p:ph sz="quarter" idx="4"/>
          </p:nvPr>
        </p:nvSpPr>
        <p:spPr>
          <a:xfrm>
            <a:off x="5141119" y="2846545"/>
            <a:ext cx="4082653" cy="362304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lvl="0"/>
            <a:r>
              <a:rPr lang="fr-FR" smtClean="0"/>
              <a:t>Service : Statuts-Rémunération – 20 janvier 2017 </a:t>
            </a:r>
            <a:endParaRPr lang="fr-FR"/>
          </a:p>
        </p:txBody>
      </p:sp>
      <p:sp>
        <p:nvSpPr>
          <p:cNvPr id="8" name="Footer Placeholder 7"/>
          <p:cNvSpPr>
            <a:spLocks noGrp="1"/>
          </p:cNvSpPr>
          <p:nvPr>
            <p:ph type="ftr" sz="quarter" idx="11"/>
          </p:nvPr>
        </p:nvSpPr>
        <p:spPr/>
        <p:txBody>
          <a:bodyPr/>
          <a:lstStyle/>
          <a:p>
            <a:pPr lvl="0"/>
            <a:r>
              <a:rPr lang="fr-FR" smtClean="0"/>
              <a:t>Service Stauts-Rémunération - 20 janvier 2017</a:t>
            </a:r>
            <a:endParaRPr lang="fr-FR"/>
          </a:p>
        </p:txBody>
      </p:sp>
      <p:sp>
        <p:nvSpPr>
          <p:cNvPr id="9" name="Slide Number Placeholder 8"/>
          <p:cNvSpPr>
            <a:spLocks noGrp="1"/>
          </p:cNvSpPr>
          <p:nvPr>
            <p:ph type="sldNum" sz="quarter" idx="12"/>
          </p:nvPr>
        </p:nvSpPr>
        <p:spPr/>
        <p:txBody>
          <a:bodyPr/>
          <a:lstStyle/>
          <a:p>
            <a:pPr lvl="0"/>
            <a:fld id="{EB3CD80D-6A05-45D0-9387-6068B1B729CF}" type="slidenum">
              <a:rPr lang="fr-FR" smtClean="0"/>
              <a:t>‹N°›</a:t>
            </a:fld>
            <a:endParaRPr lang="fr-FR"/>
          </a:p>
        </p:txBody>
      </p:sp>
    </p:spTree>
    <p:extLst>
      <p:ext uri="{BB962C8B-B14F-4D97-AF65-F5344CB8AC3E}">
        <p14:creationId xmlns:p14="http://schemas.microsoft.com/office/powerpoint/2010/main" val="333364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lvl="0"/>
            <a:r>
              <a:rPr lang="fr-FR" smtClean="0"/>
              <a:t>Service : Statuts-Rémunération – 20 janvier 2017 </a:t>
            </a:r>
            <a:endParaRPr lang="fr-FR"/>
          </a:p>
        </p:txBody>
      </p:sp>
      <p:sp>
        <p:nvSpPr>
          <p:cNvPr id="4" name="Footer Placeholder 3"/>
          <p:cNvSpPr>
            <a:spLocks noGrp="1"/>
          </p:cNvSpPr>
          <p:nvPr>
            <p:ph type="ftr" sz="quarter" idx="11"/>
          </p:nvPr>
        </p:nvSpPr>
        <p:spPr/>
        <p:txBody>
          <a:bodyPr/>
          <a:lstStyle/>
          <a:p>
            <a:pPr lvl="0"/>
            <a:r>
              <a:rPr lang="fr-FR" smtClean="0"/>
              <a:t>Service Stauts-Rémunération - 20 janvier 2017</a:t>
            </a:r>
            <a:endParaRPr lang="fr-FR"/>
          </a:p>
        </p:txBody>
      </p:sp>
      <p:sp>
        <p:nvSpPr>
          <p:cNvPr id="5" name="Slide Number Placeholder 4"/>
          <p:cNvSpPr>
            <a:spLocks noGrp="1"/>
          </p:cNvSpPr>
          <p:nvPr>
            <p:ph type="sldNum" sz="quarter" idx="12"/>
          </p:nvPr>
        </p:nvSpPr>
        <p:spPr/>
        <p:txBody>
          <a:bodyPr/>
          <a:lstStyle/>
          <a:p>
            <a:pPr lvl="0"/>
            <a:fld id="{086A205C-B5B9-4FBA-A19D-10C6E85E1179}" type="slidenum">
              <a:rPr lang="fr-FR" smtClean="0"/>
              <a:t>‹N°›</a:t>
            </a:fld>
            <a:endParaRPr lang="fr-FR"/>
          </a:p>
        </p:txBody>
      </p:sp>
    </p:spTree>
    <p:extLst>
      <p:ext uri="{BB962C8B-B14F-4D97-AF65-F5344CB8AC3E}">
        <p14:creationId xmlns:p14="http://schemas.microsoft.com/office/powerpoint/2010/main" val="120206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stretch>
            <a:fillRect/>
          </a:stretch>
        </p:blipFill>
        <p:spPr>
          <a:xfrm>
            <a:off x="0" y="7194490"/>
            <a:ext cx="10080625" cy="397351"/>
          </a:xfrm>
          <a:prstGeom prst="rect">
            <a:avLst/>
          </a:prstGeom>
        </p:spPr>
      </p:pic>
      <p:sp>
        <p:nvSpPr>
          <p:cNvPr id="11" name="Espace réservé de la date 3"/>
          <p:cNvSpPr txBox="1">
            <a:spLocks/>
          </p:cNvSpPr>
          <p:nvPr userDrawn="1"/>
        </p:nvSpPr>
        <p:spPr>
          <a:xfrm>
            <a:off x="7661532" y="7311819"/>
            <a:ext cx="2133600" cy="211382"/>
          </a:xfrm>
          <a:prstGeom prst="rect">
            <a:avLst/>
          </a:prstGeom>
        </p:spPr>
        <p:txBody>
          <a:bodyPr/>
          <a:lstStyle>
            <a:defPPr>
              <a:defRPr lang="fr-FR"/>
            </a:defPPr>
            <a:lvl1pPr marL="0" algn="l" defTabSz="457200" rtl="0" eaLnBrk="1" latinLnBrk="0" hangingPunct="1">
              <a:defRPr sz="1200" kern="1200">
                <a:solidFill>
                  <a:schemeClr val="tx1"/>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dirty="0" smtClean="0">
                <a:solidFill>
                  <a:schemeClr val="bg1"/>
                </a:solidFill>
              </a:rPr>
              <a:t>www.cdg35.fr</a:t>
            </a:r>
            <a:endParaRPr lang="fr-FR" dirty="0">
              <a:solidFill>
                <a:schemeClr val="bg1"/>
              </a:solidFill>
            </a:endParaRPr>
          </a:p>
        </p:txBody>
      </p:sp>
    </p:spTree>
    <p:extLst>
      <p:ext uri="{BB962C8B-B14F-4D97-AF65-F5344CB8AC3E}">
        <p14:creationId xmlns:p14="http://schemas.microsoft.com/office/powerpoint/2010/main" val="21102314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5" y="0"/>
            <a:ext cx="3349287"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40423" y="0"/>
            <a:ext cx="52923"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8023" y="655171"/>
            <a:ext cx="2646164" cy="2519892"/>
          </a:xfrm>
        </p:spPr>
        <p:txBody>
          <a:bodyPr anchor="b">
            <a:normAutofit/>
          </a:bodyPr>
          <a:lstStyle>
            <a:lvl1pPr>
              <a:defRPr sz="3968"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3969246" y="806365"/>
            <a:ext cx="5367933" cy="579575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378023" y="3225462"/>
            <a:ext cx="2646164" cy="3724858"/>
          </a:xfrm>
        </p:spPr>
        <p:txBody>
          <a:bodyPr lIns="91440" rIns="91440">
            <a:normAutofit/>
          </a:bodyPr>
          <a:lstStyle>
            <a:lvl1pPr marL="0" indent="0">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smtClean="0"/>
              <a:t>Modifiez les styles du texte du masque</a:t>
            </a:r>
          </a:p>
        </p:txBody>
      </p:sp>
      <p:sp>
        <p:nvSpPr>
          <p:cNvPr id="5" name="Date Placeholder 4"/>
          <p:cNvSpPr>
            <a:spLocks noGrp="1"/>
          </p:cNvSpPr>
          <p:nvPr>
            <p:ph type="dt" sz="half" idx="10"/>
          </p:nvPr>
        </p:nvSpPr>
        <p:spPr>
          <a:xfrm>
            <a:off x="384896" y="7120718"/>
            <a:ext cx="2165045" cy="402483"/>
          </a:xfrm>
        </p:spPr>
        <p:txBody>
          <a:bodyPr/>
          <a:lstStyle>
            <a:lvl1pPr algn="l">
              <a:defRPr/>
            </a:lvl1pPr>
          </a:lstStyle>
          <a:p>
            <a:pPr lvl="0"/>
            <a:r>
              <a:rPr lang="fr-FR" smtClean="0"/>
              <a:t>Service : Statuts-Rémunération – 20 janvier 2017 </a:t>
            </a:r>
            <a:endParaRPr lang="fr-FR"/>
          </a:p>
        </p:txBody>
      </p:sp>
      <p:sp>
        <p:nvSpPr>
          <p:cNvPr id="6" name="Footer Placeholder 5"/>
          <p:cNvSpPr>
            <a:spLocks noGrp="1"/>
          </p:cNvSpPr>
          <p:nvPr>
            <p:ph type="ftr" sz="quarter" idx="11"/>
          </p:nvPr>
        </p:nvSpPr>
        <p:spPr>
          <a:xfrm>
            <a:off x="3969246" y="7120718"/>
            <a:ext cx="3843238" cy="402483"/>
          </a:xfrm>
        </p:spPr>
        <p:txBody>
          <a:bodyPr/>
          <a:lstStyle>
            <a:lvl1pPr algn="l">
              <a:defRPr>
                <a:solidFill>
                  <a:schemeClr val="tx2"/>
                </a:solidFill>
              </a:defRPr>
            </a:lvl1pPr>
          </a:lstStyle>
          <a:p>
            <a:pPr lvl="0"/>
            <a:r>
              <a:rPr lang="fr-FR" smtClean="0"/>
              <a:t>Service Stauts-Rémunération - 20 janvier 2017</a:t>
            </a:r>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lvl="0"/>
            <a:fld id="{9A5407AB-D68D-4139-A68E-CA8623DB7D26}" type="slidenum">
              <a:rPr lang="fr-FR" smtClean="0"/>
              <a:t>‹N°›</a:t>
            </a:fld>
            <a:endParaRPr lang="fr-FR"/>
          </a:p>
        </p:txBody>
      </p:sp>
    </p:spTree>
    <p:extLst>
      <p:ext uri="{BB962C8B-B14F-4D97-AF65-F5344CB8AC3E}">
        <p14:creationId xmlns:p14="http://schemas.microsoft.com/office/powerpoint/2010/main" val="24958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5459765"/>
            <a:ext cx="10078000" cy="209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417961"/>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5594160"/>
            <a:ext cx="8366919" cy="907161"/>
          </a:xfrm>
        </p:spPr>
        <p:txBody>
          <a:bodyPr tIns="0" bIns="0" anchor="b">
            <a:noAutofit/>
          </a:bodyPr>
          <a:lstStyle>
            <a:lvl1pPr>
              <a:defRPr sz="3968"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4" y="0"/>
            <a:ext cx="10080613" cy="5417961"/>
          </a:xfrm>
          <a:solidFill>
            <a:schemeClr val="bg2">
              <a:lumMod val="90000"/>
            </a:schemeClr>
          </a:solidFill>
        </p:spPr>
        <p:txBody>
          <a:bodyPr lIns="457200" tIns="457200"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07256" y="6511400"/>
            <a:ext cx="8366919" cy="655172"/>
          </a:xfrm>
        </p:spPr>
        <p:txBody>
          <a:bodyPr lIns="91440" tIns="0" rIns="91440" bIns="0">
            <a:normAutofit/>
          </a:bodyPr>
          <a:lstStyle>
            <a:lvl1pPr marL="0" indent="0">
              <a:spcBef>
                <a:spcPts val="0"/>
              </a:spcBef>
              <a:spcAft>
                <a:spcPts val="661"/>
              </a:spcAft>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lvl="0"/>
            <a:r>
              <a:rPr lang="fr-FR" smtClean="0"/>
              <a:t>Service : Statuts-Rémunération – 20 janvier 2017 </a:t>
            </a:r>
            <a:endParaRPr lang="fr-FR"/>
          </a:p>
        </p:txBody>
      </p:sp>
      <p:sp>
        <p:nvSpPr>
          <p:cNvPr id="6" name="Footer Placeholder 5"/>
          <p:cNvSpPr>
            <a:spLocks noGrp="1"/>
          </p:cNvSpPr>
          <p:nvPr>
            <p:ph type="ftr" sz="quarter" idx="11"/>
          </p:nvPr>
        </p:nvSpPr>
        <p:spPr/>
        <p:txBody>
          <a:bodyPr/>
          <a:lstStyle/>
          <a:p>
            <a:pPr lvl="0"/>
            <a:r>
              <a:rPr lang="fr-FR" smtClean="0"/>
              <a:t>Service Stauts-Rémunération - 20 janvier 2017</a:t>
            </a:r>
            <a:endParaRPr lang="fr-FR"/>
          </a:p>
        </p:txBody>
      </p:sp>
      <p:sp>
        <p:nvSpPr>
          <p:cNvPr id="7" name="Slide Number Placeholder 6"/>
          <p:cNvSpPr>
            <a:spLocks noGrp="1"/>
          </p:cNvSpPr>
          <p:nvPr>
            <p:ph type="sldNum" sz="quarter" idx="12"/>
          </p:nvPr>
        </p:nvSpPr>
        <p:spPr/>
        <p:txBody>
          <a:bodyPr/>
          <a:lstStyle/>
          <a:p>
            <a:pPr lvl="0"/>
            <a:fld id="{22BC7FF5-1A1D-4FA8-A68F-96EF705B2647}" type="slidenum">
              <a:rPr lang="fr-FR" smtClean="0"/>
              <a:t>‹N°›</a:t>
            </a:fld>
            <a:endParaRPr lang="fr-FR"/>
          </a:p>
        </p:txBody>
      </p:sp>
    </p:spTree>
    <p:extLst>
      <p:ext uri="{BB962C8B-B14F-4D97-AF65-F5344CB8AC3E}">
        <p14:creationId xmlns:p14="http://schemas.microsoft.com/office/powerpoint/2010/main" val="365000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055697"/>
            <a:ext cx="10080626"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982411"/>
            <a:ext cx="10080626" cy="73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7256" y="315928"/>
            <a:ext cx="8316516" cy="1599191"/>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907256" y="2034580"/>
            <a:ext cx="8316517" cy="4435009"/>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07258" y="7120718"/>
            <a:ext cx="2044130" cy="402483"/>
          </a:xfrm>
          <a:prstGeom prst="rect">
            <a:avLst/>
          </a:prstGeom>
        </p:spPr>
        <p:txBody>
          <a:bodyPr vert="horz" lIns="91440" tIns="45720" rIns="91440" bIns="45720" rtlCol="0" anchor="ctr"/>
          <a:lstStyle>
            <a:lvl1pPr algn="l">
              <a:defRPr sz="992">
                <a:solidFill>
                  <a:srgbClr val="FFFFFF"/>
                </a:solidFill>
              </a:defRPr>
            </a:lvl1pPr>
          </a:lstStyle>
          <a:p>
            <a:pPr lvl="0"/>
            <a:r>
              <a:rPr lang="fr-FR" smtClean="0"/>
              <a:t>Service : Statuts-Rémunération – 20 janvier 2017 </a:t>
            </a:r>
            <a:endParaRPr lang="fr-FR"/>
          </a:p>
        </p:txBody>
      </p:sp>
      <p:sp>
        <p:nvSpPr>
          <p:cNvPr id="5" name="Footer Placeholder 4"/>
          <p:cNvSpPr>
            <a:spLocks noGrp="1"/>
          </p:cNvSpPr>
          <p:nvPr>
            <p:ph type="ftr" sz="quarter" idx="3"/>
          </p:nvPr>
        </p:nvSpPr>
        <p:spPr>
          <a:xfrm>
            <a:off x="3047823" y="7120718"/>
            <a:ext cx="3987605" cy="402483"/>
          </a:xfrm>
          <a:prstGeom prst="rect">
            <a:avLst/>
          </a:prstGeom>
        </p:spPr>
        <p:txBody>
          <a:bodyPr vert="horz" lIns="91440" tIns="45720" rIns="91440" bIns="45720" rtlCol="0" anchor="ctr"/>
          <a:lstStyle>
            <a:lvl1pPr algn="ctr">
              <a:defRPr sz="992" cap="all" baseline="0">
                <a:solidFill>
                  <a:srgbClr val="FFFFFF"/>
                </a:solidFill>
              </a:defRPr>
            </a:lvl1pPr>
          </a:lstStyle>
          <a:p>
            <a:pPr lvl="0"/>
            <a:r>
              <a:rPr lang="fr-FR" smtClean="0"/>
              <a:t>Service Stauts-Rémunération - 20 janvier 2017</a:t>
            </a:r>
            <a:endParaRPr lang="fr-FR"/>
          </a:p>
        </p:txBody>
      </p:sp>
      <p:sp>
        <p:nvSpPr>
          <p:cNvPr id="6" name="Slide Number Placeholder 5"/>
          <p:cNvSpPr>
            <a:spLocks noGrp="1"/>
          </p:cNvSpPr>
          <p:nvPr>
            <p:ph type="sldNum" sz="quarter" idx="4"/>
          </p:nvPr>
        </p:nvSpPr>
        <p:spPr>
          <a:xfrm>
            <a:off x="8185926" y="7120718"/>
            <a:ext cx="1084813" cy="402483"/>
          </a:xfrm>
          <a:prstGeom prst="rect">
            <a:avLst/>
          </a:prstGeom>
        </p:spPr>
        <p:txBody>
          <a:bodyPr vert="horz" lIns="91440" tIns="45720" rIns="91440" bIns="45720" rtlCol="0" anchor="ctr"/>
          <a:lstStyle>
            <a:lvl1pPr algn="r">
              <a:defRPr sz="1157">
                <a:solidFill>
                  <a:srgbClr val="FFFFFF"/>
                </a:solidFill>
              </a:defRPr>
            </a:lvl1pPr>
          </a:lstStyle>
          <a:p>
            <a:pPr lvl="0"/>
            <a:fld id="{2805408F-EC11-48E9-ADEB-A31E4AF1B88B}" type="slidenum">
              <a:rPr lang="fr-FR" smtClean="0"/>
              <a:t>‹N°›</a:t>
            </a:fld>
            <a:endParaRPr lang="fr-FR"/>
          </a:p>
        </p:txBody>
      </p:sp>
      <p:cxnSp>
        <p:nvCxnSpPr>
          <p:cNvPr id="10" name="Straight Connector 9"/>
          <p:cNvCxnSpPr/>
          <p:nvPr/>
        </p:nvCxnSpPr>
        <p:spPr>
          <a:xfrm>
            <a:off x="986840" y="1915652"/>
            <a:ext cx="824091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0734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p:titleStyle>
    <p:body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3738" y="403225"/>
            <a:ext cx="8693150" cy="14605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93738" y="2012950"/>
            <a:ext cx="8693150" cy="47958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93738" y="7007225"/>
            <a:ext cx="2266950" cy="40163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Service : Statuts-Rémunération – 20 janvier 2017 </a:t>
            </a:r>
            <a:endParaRPr lang="fr-FR"/>
          </a:p>
        </p:txBody>
      </p:sp>
      <p:sp>
        <p:nvSpPr>
          <p:cNvPr id="5" name="Espace réservé du pied de page 4"/>
          <p:cNvSpPr>
            <a:spLocks noGrp="1"/>
          </p:cNvSpPr>
          <p:nvPr>
            <p:ph type="ftr" sz="quarter" idx="3"/>
          </p:nvPr>
        </p:nvSpPr>
        <p:spPr>
          <a:xfrm>
            <a:off x="3338513" y="7007225"/>
            <a:ext cx="3403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Service Stauts-Rémunération - 20 janvier 2017</a:t>
            </a:r>
            <a:endParaRPr lang="fr-FR"/>
          </a:p>
        </p:txBody>
      </p:sp>
      <p:sp>
        <p:nvSpPr>
          <p:cNvPr id="6" name="Espace réservé du numéro de diapositive 5"/>
          <p:cNvSpPr>
            <a:spLocks noGrp="1"/>
          </p:cNvSpPr>
          <p:nvPr>
            <p:ph type="sldNum" sz="quarter" idx="4"/>
          </p:nvPr>
        </p:nvSpPr>
        <p:spPr>
          <a:xfrm>
            <a:off x="7119938" y="7007225"/>
            <a:ext cx="226695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9A431BF-C599-4813-A3B8-191869B16E30}" type="slidenum">
              <a:rPr lang="fr-FR" smtClean="0"/>
              <a:t>‹N°›</a:t>
            </a:fld>
            <a:endParaRPr lang="fr-FR"/>
          </a:p>
        </p:txBody>
      </p:sp>
    </p:spTree>
    <p:extLst>
      <p:ext uri="{BB962C8B-B14F-4D97-AF65-F5344CB8AC3E}">
        <p14:creationId xmlns:p14="http://schemas.microsoft.com/office/powerpoint/2010/main" val="309933849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3738" y="403225"/>
            <a:ext cx="8693150" cy="14605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93738" y="2012950"/>
            <a:ext cx="8693150" cy="47958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93738" y="7007225"/>
            <a:ext cx="2266950" cy="40163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Service : Statuts-Rémunération – 20 janvier 2017 </a:t>
            </a:r>
            <a:endParaRPr lang="fr-FR"/>
          </a:p>
        </p:txBody>
      </p:sp>
      <p:sp>
        <p:nvSpPr>
          <p:cNvPr id="5" name="Espace réservé du pied de page 4"/>
          <p:cNvSpPr>
            <a:spLocks noGrp="1"/>
          </p:cNvSpPr>
          <p:nvPr>
            <p:ph type="ftr" sz="quarter" idx="3"/>
          </p:nvPr>
        </p:nvSpPr>
        <p:spPr>
          <a:xfrm>
            <a:off x="3338513" y="7007225"/>
            <a:ext cx="3403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Service Stauts-Rémunération - 20 janvier 2017</a:t>
            </a:r>
            <a:endParaRPr lang="fr-FR"/>
          </a:p>
        </p:txBody>
      </p:sp>
      <p:sp>
        <p:nvSpPr>
          <p:cNvPr id="6" name="Espace réservé du numéro de diapositive 5"/>
          <p:cNvSpPr>
            <a:spLocks noGrp="1"/>
          </p:cNvSpPr>
          <p:nvPr>
            <p:ph type="sldNum" sz="quarter" idx="4"/>
          </p:nvPr>
        </p:nvSpPr>
        <p:spPr>
          <a:xfrm>
            <a:off x="7119938" y="7007225"/>
            <a:ext cx="226695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F6152EF1-C6B3-48D0-915C-66CB5535B6F7}" type="slidenum">
              <a:rPr lang="fr-FR" smtClean="0"/>
              <a:t>‹N°›</a:t>
            </a:fld>
            <a:endParaRPr lang="fr-FR"/>
          </a:p>
        </p:txBody>
      </p:sp>
    </p:spTree>
    <p:extLst>
      <p:ext uri="{BB962C8B-B14F-4D97-AF65-F5344CB8AC3E}">
        <p14:creationId xmlns:p14="http://schemas.microsoft.com/office/powerpoint/2010/main" val="32611709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3738" y="403225"/>
            <a:ext cx="8693150" cy="14605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93738" y="2012950"/>
            <a:ext cx="8693150" cy="47958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93738" y="7007225"/>
            <a:ext cx="2266950" cy="40163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Service : Statuts-Rémunération – 20 janvier 2017 </a:t>
            </a:r>
            <a:endParaRPr lang="fr-FR"/>
          </a:p>
        </p:txBody>
      </p:sp>
      <p:sp>
        <p:nvSpPr>
          <p:cNvPr id="5" name="Espace réservé du pied de page 4"/>
          <p:cNvSpPr>
            <a:spLocks noGrp="1"/>
          </p:cNvSpPr>
          <p:nvPr>
            <p:ph type="ftr" sz="quarter" idx="3"/>
          </p:nvPr>
        </p:nvSpPr>
        <p:spPr>
          <a:xfrm>
            <a:off x="3338513" y="7007225"/>
            <a:ext cx="3403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Service Stauts-Rémunération - 20 janvier 2017</a:t>
            </a:r>
            <a:endParaRPr lang="fr-FR"/>
          </a:p>
        </p:txBody>
      </p:sp>
      <p:sp>
        <p:nvSpPr>
          <p:cNvPr id="6" name="Espace réservé du numéro de diapositive 5"/>
          <p:cNvSpPr>
            <a:spLocks noGrp="1"/>
          </p:cNvSpPr>
          <p:nvPr>
            <p:ph type="sldNum" sz="quarter" idx="4"/>
          </p:nvPr>
        </p:nvSpPr>
        <p:spPr>
          <a:xfrm>
            <a:off x="7119938" y="7007225"/>
            <a:ext cx="226695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CA4670D2-CFA5-45FD-A599-D54A631634CB}" type="slidenum">
              <a:rPr lang="fr-FR" smtClean="0"/>
              <a:t>‹N°›</a:t>
            </a:fld>
            <a:endParaRPr lang="fr-FR"/>
          </a:p>
        </p:txBody>
      </p:sp>
    </p:spTree>
    <p:extLst>
      <p:ext uri="{BB962C8B-B14F-4D97-AF65-F5344CB8AC3E}">
        <p14:creationId xmlns:p14="http://schemas.microsoft.com/office/powerpoint/2010/main" val="26726734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3" name="Titre 2"/>
          <p:cNvSpPr txBox="1">
            <a:spLocks noGrp="1"/>
          </p:cNvSpPr>
          <p:nvPr>
            <p:ph type="title" idx="4294967295"/>
          </p:nvPr>
        </p:nvSpPr>
        <p:spPr>
          <a:xfrm>
            <a:off x="1275892" y="2106987"/>
            <a:ext cx="7596187" cy="4313681"/>
          </a:xfrm>
        </p:spPr>
        <p:txBody>
          <a:bodyPr>
            <a:spAutoFit/>
          </a:bodyPr>
          <a:lstStyle/>
          <a:p>
            <a:pPr lvl="0" algn="ctr"/>
            <a:r>
              <a:rPr lang="fr-FR" b="1" dirty="0" smtClean="0"/>
              <a:t>La Médiation Préalable Obligatoire</a:t>
            </a:r>
            <a:br>
              <a:rPr lang="fr-FR" b="1" dirty="0" smtClean="0"/>
            </a:br>
            <a:r>
              <a:rPr lang="fr-FR" dirty="0"/>
              <a:t/>
            </a:r>
            <a:br>
              <a:rPr lang="fr-FR" dirty="0"/>
            </a:br>
            <a:r>
              <a:rPr lang="fr-FR" sz="2800" dirty="0" smtClean="0"/>
              <a:t>à titre expérimental jusqu’au 18 novembre 2020</a:t>
            </a:r>
            <a:r>
              <a:rPr lang="fr-FR" sz="2800" dirty="0" smtClean="0">
                <a:solidFill>
                  <a:srgbClr val="DC2300"/>
                </a:solidFill>
              </a:rPr>
              <a:t/>
            </a:r>
            <a:br>
              <a:rPr lang="fr-FR" sz="2800" dirty="0" smtClean="0">
                <a:solidFill>
                  <a:srgbClr val="DC2300"/>
                </a:solidFill>
              </a:rPr>
            </a:br>
            <a:r>
              <a:rPr lang="fr-FR" sz="2800" dirty="0" smtClean="0">
                <a:solidFill>
                  <a:srgbClr val="DC2300"/>
                </a:solidFill>
              </a:rPr>
              <a:t/>
            </a:r>
            <a:br>
              <a:rPr lang="fr-FR" sz="2800" dirty="0" smtClean="0">
                <a:solidFill>
                  <a:srgbClr val="DC2300"/>
                </a:solidFill>
              </a:rPr>
            </a:br>
            <a:r>
              <a:rPr lang="fr-FR" sz="2800" dirty="0">
                <a:solidFill>
                  <a:srgbClr val="DC2300"/>
                </a:solidFill>
              </a:rPr>
              <a:t/>
            </a:r>
            <a:br>
              <a:rPr lang="fr-FR" sz="2800" dirty="0">
                <a:solidFill>
                  <a:srgbClr val="DC2300"/>
                </a:solidFill>
              </a:rPr>
            </a:br>
            <a:r>
              <a:rPr lang="fr-FR" sz="2800" dirty="0">
                <a:solidFill>
                  <a:srgbClr val="DC2300"/>
                </a:solidFill>
              </a:rPr>
              <a:t>l</a:t>
            </a:r>
            <a:r>
              <a:rPr lang="fr-FR" sz="2800" dirty="0" smtClean="0">
                <a:solidFill>
                  <a:srgbClr val="DC2300"/>
                </a:solidFill>
              </a:rPr>
              <a:t>e 25 mai 2018 </a:t>
            </a:r>
            <a:br>
              <a:rPr lang="fr-FR" sz="2800" dirty="0" smtClean="0">
                <a:solidFill>
                  <a:srgbClr val="DC2300"/>
                </a:solidFill>
              </a:rPr>
            </a:br>
            <a:r>
              <a:rPr lang="fr-FR" sz="2800" dirty="0" smtClean="0">
                <a:solidFill>
                  <a:srgbClr val="DC2300"/>
                </a:solidFill>
              </a:rPr>
              <a:t>Mis à jour le 10 octobre 2018</a:t>
            </a:r>
            <a:r>
              <a:rPr lang="fr-FR" sz="3200" dirty="0">
                <a:solidFill>
                  <a:srgbClr val="DC2300"/>
                </a:solidFill>
              </a:rPr>
              <a:t/>
            </a:r>
            <a:br>
              <a:rPr lang="fr-FR" sz="3200" dirty="0">
                <a:solidFill>
                  <a:srgbClr val="DC2300"/>
                </a:solidFill>
              </a:rPr>
            </a:br>
            <a:endParaRPr lang="fr-FR" sz="2000" i="1" dirty="0">
              <a:solidFill>
                <a:schemeClr val="tx1"/>
              </a:solidFill>
            </a:endParaRPr>
          </a:p>
        </p:txBody>
      </p:sp>
      <p:pic>
        <p:nvPicPr>
          <p:cNvPr id="4" name="Image 3" descr="CDG 35-P-gris 431 + warm red.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520" y="230916"/>
            <a:ext cx="2192063" cy="1793506"/>
          </a:xfrm>
          <a:prstGeom prst="rect">
            <a:avLst/>
          </a:prstGeom>
        </p:spPr>
      </p:pic>
      <p:sp>
        <p:nvSpPr>
          <p:cNvPr id="5" name="Rectangle 4"/>
          <p:cNvSpPr/>
          <p:nvPr/>
        </p:nvSpPr>
        <p:spPr>
          <a:xfrm>
            <a:off x="809380" y="7128788"/>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79394" y="78827"/>
            <a:ext cx="9601200" cy="563231"/>
          </a:xfrm>
        </p:spPr>
        <p:txBody>
          <a:bodyPr wrap="square">
            <a:spAutoFit/>
          </a:bodyPr>
          <a:lstStyle/>
          <a:p>
            <a:pPr lvl="0" algn="ctr"/>
            <a:r>
              <a:rPr lang="fr-FR" sz="3600" dirty="0" smtClean="0">
                <a:solidFill>
                  <a:srgbClr val="FF0000"/>
                </a:solidFill>
                <a:latin typeface="Trebuchet MS" panose="020B0603020202020204" pitchFamily="34" charset="0"/>
              </a:rPr>
              <a:t>Qu’est qu’un conflit ?</a:t>
            </a:r>
            <a:endParaRPr lang="fr-FR" sz="36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479625" y="1419352"/>
            <a:ext cx="9036050" cy="2442207"/>
          </a:xfrm>
        </p:spPr>
        <p:txBody>
          <a:bodyPr>
            <a:spAutoFit/>
          </a:bodyPr>
          <a:lstStyle/>
          <a:p>
            <a:pPr algn="just">
              <a:lnSpc>
                <a:spcPct val="150000"/>
              </a:lnSpc>
            </a:pPr>
            <a:endParaRPr lang="fr-FR" sz="2400" dirty="0" smtClean="0">
              <a:solidFill>
                <a:schemeClr val="tx1"/>
              </a:solidFill>
              <a:latin typeface="Trebuchet MS" pitchFamily="34"/>
              <a:ea typeface="Arial Unicode MS" pitchFamily="2"/>
              <a:cs typeface="Tahoma" pitchFamily="2"/>
            </a:endParaRPr>
          </a:p>
          <a:p>
            <a:pPr algn="just">
              <a:lnSpc>
                <a:spcPct val="150000"/>
              </a:lnSpc>
            </a:pPr>
            <a:r>
              <a:rPr lang="fr-FR" sz="2400" dirty="0" smtClean="0">
                <a:solidFill>
                  <a:schemeClr val="tx1"/>
                </a:solidFill>
                <a:latin typeface="Trebuchet MS" pitchFamily="34"/>
                <a:ea typeface="Arial Unicode MS" pitchFamily="2"/>
                <a:cs typeface="Tahoma" pitchFamily="2"/>
              </a:rPr>
              <a:t> </a:t>
            </a:r>
          </a:p>
          <a:p>
            <a:pPr algn="just"/>
            <a:endParaRPr lang="fr-FR" sz="2400" dirty="0">
              <a:solidFill>
                <a:schemeClr val="tx1"/>
              </a:solidFill>
              <a:latin typeface="Trebuchet MS" pitchFamily="34"/>
              <a:ea typeface="Arial Unicode MS" pitchFamily="2"/>
              <a:cs typeface="Tahoma" pitchFamily="2"/>
            </a:endParaRPr>
          </a:p>
          <a:p>
            <a:pPr algn="just"/>
            <a:endParaRPr lang="fr-FR" sz="2400" dirty="0">
              <a:solidFill>
                <a:schemeClr val="tx1"/>
              </a:solidFill>
              <a:latin typeface="Trebuchet MS" pitchFamily="34"/>
              <a:ea typeface="Arial Unicode MS" pitchFamily="2"/>
              <a:cs typeface="Tahoma" pitchFamily="2"/>
            </a:endParaRPr>
          </a:p>
        </p:txBody>
      </p:sp>
      <p:sp>
        <p:nvSpPr>
          <p:cNvPr id="4" name="Connecteur droit 3"/>
          <p:cNvSpPr/>
          <p:nvPr/>
        </p:nvSpPr>
        <p:spPr>
          <a:xfrm>
            <a:off x="479625" y="730864"/>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2" y="969996"/>
            <a:ext cx="10087984" cy="5830854"/>
          </a:xfrm>
          <a:prstGeom prst="rect">
            <a:avLst/>
          </a:prstGeom>
        </p:spPr>
      </p:pic>
      <p:sp>
        <p:nvSpPr>
          <p:cNvPr id="7" name="Rectangle 6"/>
          <p:cNvSpPr/>
          <p:nvPr/>
        </p:nvSpPr>
        <p:spPr>
          <a:xfrm>
            <a:off x="809380" y="7128788"/>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2639861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479625" y="1419352"/>
            <a:ext cx="9036050" cy="2442207"/>
          </a:xfrm>
        </p:spPr>
        <p:txBody>
          <a:bodyPr>
            <a:spAutoFit/>
          </a:bodyPr>
          <a:lstStyle/>
          <a:p>
            <a:pPr algn="just">
              <a:lnSpc>
                <a:spcPct val="150000"/>
              </a:lnSpc>
            </a:pPr>
            <a:endParaRPr lang="fr-FR" sz="2400" dirty="0" smtClean="0">
              <a:solidFill>
                <a:schemeClr val="tx1"/>
              </a:solidFill>
              <a:latin typeface="Trebuchet MS" pitchFamily="34"/>
              <a:ea typeface="Arial Unicode MS" pitchFamily="2"/>
              <a:cs typeface="Tahoma" pitchFamily="2"/>
            </a:endParaRPr>
          </a:p>
          <a:p>
            <a:pPr algn="just">
              <a:lnSpc>
                <a:spcPct val="150000"/>
              </a:lnSpc>
            </a:pPr>
            <a:r>
              <a:rPr lang="fr-FR" sz="2400" dirty="0" smtClean="0">
                <a:solidFill>
                  <a:schemeClr val="tx1"/>
                </a:solidFill>
                <a:latin typeface="Trebuchet MS" pitchFamily="34"/>
                <a:ea typeface="Arial Unicode MS" pitchFamily="2"/>
                <a:cs typeface="Tahoma" pitchFamily="2"/>
              </a:rPr>
              <a:t> </a:t>
            </a:r>
          </a:p>
          <a:p>
            <a:pPr algn="just"/>
            <a:endParaRPr lang="fr-FR" sz="2400" dirty="0">
              <a:solidFill>
                <a:schemeClr val="tx1"/>
              </a:solidFill>
              <a:latin typeface="Trebuchet MS" pitchFamily="34"/>
              <a:ea typeface="Arial Unicode MS" pitchFamily="2"/>
              <a:cs typeface="Tahoma" pitchFamily="2"/>
            </a:endParaRPr>
          </a:p>
          <a:p>
            <a:pPr algn="just"/>
            <a:endParaRPr lang="fr-FR" sz="2400" dirty="0">
              <a:solidFill>
                <a:schemeClr val="tx1"/>
              </a:solidFill>
              <a:latin typeface="Trebuchet MS" pitchFamily="34"/>
              <a:ea typeface="Arial Unicode MS" pitchFamily="2"/>
              <a:cs typeface="Tahoma" pitchFamily="2"/>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25" y="1133305"/>
            <a:ext cx="8660142" cy="5995483"/>
          </a:xfrm>
          <a:prstGeom prst="rect">
            <a:avLst/>
          </a:prstGeom>
        </p:spPr>
      </p:pic>
      <p:sp>
        <p:nvSpPr>
          <p:cNvPr id="7" name="Titre 1"/>
          <p:cNvSpPr txBox="1">
            <a:spLocks/>
          </p:cNvSpPr>
          <p:nvPr/>
        </p:nvSpPr>
        <p:spPr>
          <a:xfrm>
            <a:off x="322991" y="121507"/>
            <a:ext cx="9277350" cy="510909"/>
          </a:xfrm>
          <a:prstGeom prst="rect">
            <a:avLst/>
          </a:prstGeom>
        </p:spPr>
        <p:txBody>
          <a:bodyPr vert="horz" wrap="square" lIns="91440" tIns="45720" rIns="91440" bIns="45720" rtlCol="0" anchor="b">
            <a:sp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algn="ctr"/>
            <a:r>
              <a:rPr lang="fr-FR" sz="3200" dirty="0" smtClean="0">
                <a:solidFill>
                  <a:srgbClr val="FF0000"/>
                </a:solidFill>
                <a:latin typeface="Trebuchet MS" panose="020B0603020202020204" pitchFamily="34" charset="0"/>
              </a:rPr>
              <a:t>Quel intérêt de recourir à la médiation ?</a:t>
            </a:r>
            <a:endParaRPr lang="fr-FR" sz="3200" dirty="0">
              <a:solidFill>
                <a:srgbClr val="FF0000"/>
              </a:solidFill>
              <a:latin typeface="Trebuchet MS" panose="020B0603020202020204" pitchFamily="34" charset="0"/>
            </a:endParaRPr>
          </a:p>
        </p:txBody>
      </p:sp>
      <p:sp>
        <p:nvSpPr>
          <p:cNvPr id="8" name="Connecteur droit 7"/>
          <p:cNvSpPr/>
          <p:nvPr/>
        </p:nvSpPr>
        <p:spPr>
          <a:xfrm>
            <a:off x="515675" y="632416"/>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9" name="Rectangle 8"/>
          <p:cNvSpPr/>
          <p:nvPr/>
        </p:nvSpPr>
        <p:spPr>
          <a:xfrm>
            <a:off x="809380" y="7128788"/>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1327881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479625" y="590805"/>
            <a:ext cx="4397175" cy="2442207"/>
          </a:xfrm>
        </p:spPr>
        <p:txBody>
          <a:bodyPr wrap="square">
            <a:spAutoFit/>
          </a:bodyPr>
          <a:lstStyle/>
          <a:p>
            <a:pPr algn="just">
              <a:lnSpc>
                <a:spcPct val="150000"/>
              </a:lnSpc>
            </a:pPr>
            <a:endParaRPr lang="fr-FR" sz="2400" dirty="0" smtClean="0">
              <a:solidFill>
                <a:schemeClr val="tx1"/>
              </a:solidFill>
              <a:latin typeface="Trebuchet MS" pitchFamily="34"/>
              <a:ea typeface="Arial Unicode MS" pitchFamily="2"/>
              <a:cs typeface="Tahoma" pitchFamily="2"/>
            </a:endParaRPr>
          </a:p>
          <a:p>
            <a:pPr algn="just">
              <a:lnSpc>
                <a:spcPct val="150000"/>
              </a:lnSpc>
            </a:pPr>
            <a:r>
              <a:rPr lang="fr-FR" sz="2400" dirty="0" smtClean="0">
                <a:solidFill>
                  <a:schemeClr val="tx1"/>
                </a:solidFill>
                <a:latin typeface="Trebuchet MS" pitchFamily="34"/>
                <a:ea typeface="Arial Unicode MS" pitchFamily="2"/>
                <a:cs typeface="Tahoma" pitchFamily="2"/>
              </a:rPr>
              <a:t> </a:t>
            </a:r>
          </a:p>
          <a:p>
            <a:pPr algn="just"/>
            <a:endParaRPr lang="fr-FR" sz="2400" dirty="0">
              <a:solidFill>
                <a:schemeClr val="tx1"/>
              </a:solidFill>
              <a:latin typeface="Trebuchet MS" pitchFamily="34"/>
              <a:ea typeface="Arial Unicode MS" pitchFamily="2"/>
              <a:cs typeface="Tahoma" pitchFamily="2"/>
            </a:endParaRPr>
          </a:p>
          <a:p>
            <a:pPr algn="just"/>
            <a:endParaRPr lang="fr-FR" sz="2400" dirty="0">
              <a:solidFill>
                <a:schemeClr val="tx1"/>
              </a:solidFill>
              <a:latin typeface="Trebuchet MS" pitchFamily="34"/>
              <a:ea typeface="Arial Unicode MS" pitchFamily="2"/>
              <a:cs typeface="Tahoma" pitchFamily="2"/>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7350">
            <a:off x="157046" y="2535377"/>
            <a:ext cx="9668093" cy="3246868"/>
          </a:xfrm>
          <a:prstGeom prst="rect">
            <a:avLst/>
          </a:prstGeom>
        </p:spPr>
      </p:pic>
      <p:sp>
        <p:nvSpPr>
          <p:cNvPr id="4" name="Ellipse 3"/>
          <p:cNvSpPr/>
          <p:nvPr/>
        </p:nvSpPr>
        <p:spPr>
          <a:xfrm>
            <a:off x="764037" y="1032867"/>
            <a:ext cx="3139875" cy="2866898"/>
          </a:xfrm>
          <a:prstGeom prst="ellipse">
            <a:avLst/>
          </a:prstGeom>
          <a:noFill/>
          <a:ln w="2857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
          <p:cNvSpPr txBox="1">
            <a:spLocks/>
          </p:cNvSpPr>
          <p:nvPr/>
        </p:nvSpPr>
        <p:spPr>
          <a:xfrm>
            <a:off x="3936108" y="1051083"/>
            <a:ext cx="3245742" cy="1200329"/>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algn="just">
              <a:lnSpc>
                <a:spcPct val="150000"/>
              </a:lnSpc>
            </a:pPr>
            <a:r>
              <a:rPr lang="fr-FR" sz="2400" b="1" i="1" dirty="0" smtClean="0">
                <a:solidFill>
                  <a:srgbClr val="33CC33"/>
                </a:solidFill>
                <a:latin typeface="Trebuchet MS" pitchFamily="34"/>
                <a:ea typeface="Arial Unicode MS" pitchFamily="2"/>
                <a:cs typeface="Tahoma" pitchFamily="2"/>
              </a:rPr>
              <a:t>Zone à cibler pour la résolution du conflit</a:t>
            </a:r>
            <a:endParaRPr lang="fr-FR" sz="2400" b="1" i="1" dirty="0">
              <a:solidFill>
                <a:srgbClr val="33CC33"/>
              </a:solidFill>
              <a:latin typeface="Trebuchet MS" pitchFamily="34"/>
              <a:ea typeface="Arial Unicode MS" pitchFamily="2"/>
              <a:cs typeface="Tahoma" pitchFamily="2"/>
            </a:endParaRPr>
          </a:p>
        </p:txBody>
      </p:sp>
      <p:cxnSp>
        <p:nvCxnSpPr>
          <p:cNvPr id="9" name="Connecteur droit avec flèche 8"/>
          <p:cNvCxnSpPr/>
          <p:nvPr/>
        </p:nvCxnSpPr>
        <p:spPr>
          <a:xfrm>
            <a:off x="4749483" y="3045110"/>
            <a:ext cx="4474106" cy="16954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Espace réservé du texte 2"/>
          <p:cNvSpPr txBox="1">
            <a:spLocks/>
          </p:cNvSpPr>
          <p:nvPr/>
        </p:nvSpPr>
        <p:spPr>
          <a:xfrm rot="1254909">
            <a:off x="6272609" y="3115652"/>
            <a:ext cx="1556389" cy="578492"/>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algn="just">
              <a:lnSpc>
                <a:spcPct val="150000"/>
              </a:lnSpc>
            </a:pPr>
            <a:r>
              <a:rPr lang="fr-FR" sz="2400" i="1" dirty="0" smtClean="0">
                <a:solidFill>
                  <a:srgbClr val="FF0000"/>
                </a:solidFill>
                <a:latin typeface="Trebuchet MS" pitchFamily="34"/>
                <a:ea typeface="Arial Unicode MS" pitchFamily="2"/>
                <a:cs typeface="Tahoma" pitchFamily="2"/>
              </a:rPr>
              <a:t>Escalade</a:t>
            </a:r>
            <a:endParaRPr lang="fr-FR" sz="2400" i="1" dirty="0">
              <a:solidFill>
                <a:srgbClr val="FF0000"/>
              </a:solidFill>
              <a:latin typeface="Trebuchet MS" pitchFamily="34"/>
              <a:ea typeface="Arial Unicode MS" pitchFamily="2"/>
              <a:cs typeface="Tahoma" pitchFamily="2"/>
            </a:endParaRPr>
          </a:p>
        </p:txBody>
      </p:sp>
      <p:sp>
        <p:nvSpPr>
          <p:cNvPr id="16" name="Espace réservé du texte 2"/>
          <p:cNvSpPr txBox="1">
            <a:spLocks/>
          </p:cNvSpPr>
          <p:nvPr/>
        </p:nvSpPr>
        <p:spPr>
          <a:xfrm rot="1254909">
            <a:off x="3736922" y="5991407"/>
            <a:ext cx="2025123" cy="578492"/>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algn="just">
              <a:lnSpc>
                <a:spcPct val="150000"/>
              </a:lnSpc>
            </a:pPr>
            <a:r>
              <a:rPr lang="fr-FR" sz="2400" i="1" dirty="0" smtClean="0">
                <a:solidFill>
                  <a:srgbClr val="FF0000"/>
                </a:solidFill>
                <a:latin typeface="Trebuchet MS" pitchFamily="34"/>
                <a:ea typeface="Arial Unicode MS" pitchFamily="2"/>
                <a:cs typeface="Tahoma" pitchFamily="2"/>
              </a:rPr>
              <a:t>Désescalade</a:t>
            </a:r>
            <a:endParaRPr lang="fr-FR" sz="2400" i="1" dirty="0">
              <a:solidFill>
                <a:srgbClr val="FF0000"/>
              </a:solidFill>
              <a:latin typeface="Trebuchet MS" pitchFamily="34"/>
              <a:ea typeface="Arial Unicode MS" pitchFamily="2"/>
              <a:cs typeface="Tahoma" pitchFamily="2"/>
            </a:endParaRPr>
          </a:p>
        </p:txBody>
      </p:sp>
      <p:cxnSp>
        <p:nvCxnSpPr>
          <p:cNvPr id="17" name="Connecteur droit avec flèche 16"/>
          <p:cNvCxnSpPr/>
          <p:nvPr/>
        </p:nvCxnSpPr>
        <p:spPr>
          <a:xfrm flipH="1" flipV="1">
            <a:off x="2818445" y="5106831"/>
            <a:ext cx="4744405" cy="19124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itre 1"/>
          <p:cNvSpPr txBox="1">
            <a:spLocks/>
          </p:cNvSpPr>
          <p:nvPr/>
        </p:nvSpPr>
        <p:spPr>
          <a:xfrm>
            <a:off x="479625" y="84571"/>
            <a:ext cx="8648699" cy="458587"/>
          </a:xfrm>
          <a:prstGeom prst="rect">
            <a:avLst/>
          </a:prstGeom>
        </p:spPr>
        <p:txBody>
          <a:bodyPr vert="horz" wrap="square" lIns="91440" tIns="45720" rIns="91440" bIns="45720" rtlCol="0" anchor="b">
            <a:sp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algn="ctr"/>
            <a:r>
              <a:rPr lang="fr-FR" sz="2800" dirty="0">
                <a:solidFill>
                  <a:srgbClr val="FF0000"/>
                </a:solidFill>
                <a:latin typeface="Trebuchet MS" panose="020B0603020202020204" pitchFamily="34" charset="0"/>
              </a:rPr>
              <a:t>Quel intérêt de recourir à la médiation ?</a:t>
            </a:r>
          </a:p>
        </p:txBody>
      </p:sp>
      <p:sp>
        <p:nvSpPr>
          <p:cNvPr id="23" name="Connecteur droit 22"/>
          <p:cNvSpPr/>
          <p:nvPr/>
        </p:nvSpPr>
        <p:spPr>
          <a:xfrm>
            <a:off x="479625" y="638670"/>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13" name="Rectangle 12"/>
          <p:cNvSpPr/>
          <p:nvPr/>
        </p:nvSpPr>
        <p:spPr>
          <a:xfrm>
            <a:off x="809380" y="7128788"/>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415318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 y="251044"/>
            <a:ext cx="10080625" cy="615553"/>
          </a:xfrm>
        </p:spPr>
        <p:txBody>
          <a:bodyPr wrap="square">
            <a:spAutoFit/>
          </a:bodyPr>
          <a:lstStyle/>
          <a:p>
            <a:pPr lvl="0" algn="ctr"/>
            <a:r>
              <a:rPr lang="fr-FR" sz="4000" dirty="0" smtClean="0">
                <a:solidFill>
                  <a:srgbClr val="FF0000"/>
                </a:solidFill>
                <a:latin typeface="Trebuchet MS" panose="020B0603020202020204" pitchFamily="34" charset="0"/>
              </a:rPr>
              <a:t>Quel intérêt de recourir à la médiation ?</a:t>
            </a:r>
            <a:endParaRPr lang="fr-FR" sz="40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174824" y="1095503"/>
            <a:ext cx="9731175" cy="6389441"/>
          </a:xfrm>
        </p:spPr>
        <p:txBody>
          <a:bodyPr wrap="square">
            <a:spAutoFit/>
          </a:bodyPr>
          <a:lstStyle/>
          <a:p>
            <a:pPr algn="just">
              <a:lnSpc>
                <a:spcPct val="100000"/>
              </a:lnSpc>
            </a:pPr>
            <a:r>
              <a:rPr lang="fr-FR" sz="2400" dirty="0" smtClean="0"/>
              <a:t>A </a:t>
            </a:r>
            <a:r>
              <a:rPr lang="fr-FR" sz="2400" dirty="0"/>
              <a:t>la différence d’un procès, où il y a toujours un « gagnant » et un « perdant », la médiation permet </a:t>
            </a:r>
            <a:r>
              <a:rPr lang="fr-FR" sz="2400" b="1" dirty="0" smtClean="0"/>
              <a:t>d’avoir « un gagnant – gagnant » </a:t>
            </a:r>
            <a:r>
              <a:rPr lang="fr-FR" sz="2400" dirty="0" smtClean="0"/>
              <a:t>pour : </a:t>
            </a:r>
          </a:p>
          <a:p>
            <a:pPr algn="just">
              <a:lnSpc>
                <a:spcPct val="100000"/>
              </a:lnSpc>
            </a:pPr>
            <a:endParaRPr lang="fr-FR" sz="800" dirty="0" smtClean="0"/>
          </a:p>
          <a:p>
            <a:pPr algn="just">
              <a:lnSpc>
                <a:spcPct val="100000"/>
              </a:lnSpc>
              <a:buFont typeface="Wingdings" panose="05000000000000000000" pitchFamily="2" charset="2"/>
              <a:buChar char="q"/>
            </a:pPr>
            <a:r>
              <a:rPr lang="fr-FR" sz="2400" dirty="0" smtClean="0">
                <a:solidFill>
                  <a:schemeClr val="tx1"/>
                </a:solidFill>
                <a:ea typeface="Arial Unicode MS" pitchFamily="2"/>
                <a:cs typeface="Tahoma" pitchFamily="2"/>
              </a:rPr>
              <a:t> </a:t>
            </a:r>
            <a:r>
              <a:rPr lang="fr-FR" sz="2400" b="1" dirty="0" smtClean="0">
                <a:solidFill>
                  <a:schemeClr val="tx1"/>
                </a:solidFill>
                <a:ea typeface="Arial Unicode MS" pitchFamily="2"/>
                <a:cs typeface="Tahoma" pitchFamily="2"/>
              </a:rPr>
              <a:t>l’employeur</a:t>
            </a:r>
            <a:r>
              <a:rPr lang="fr-FR" sz="2400" dirty="0" smtClean="0">
                <a:solidFill>
                  <a:schemeClr val="tx1"/>
                </a:solidFill>
                <a:ea typeface="Arial Unicode MS" pitchFamily="2"/>
                <a:cs typeface="Tahoma" pitchFamily="2"/>
              </a:rPr>
              <a:t>  </a:t>
            </a:r>
            <a:r>
              <a:rPr lang="fr-FR" sz="2400" dirty="0" smtClean="0"/>
              <a:t>:</a:t>
            </a:r>
          </a:p>
          <a:p>
            <a:pPr lvl="2" algn="just">
              <a:lnSpc>
                <a:spcPct val="100000"/>
              </a:lnSpc>
              <a:buFont typeface="Wingdings" panose="05000000000000000000" pitchFamily="2" charset="2"/>
              <a:buChar char="§"/>
            </a:pPr>
            <a:r>
              <a:rPr lang="fr-FR" sz="2400" dirty="0" smtClean="0"/>
              <a:t>de ne </a:t>
            </a:r>
            <a:r>
              <a:rPr lang="fr-FR" sz="2400" dirty="0"/>
              <a:t>pas rompre le lien avec son </a:t>
            </a:r>
            <a:r>
              <a:rPr lang="fr-FR" sz="2400" dirty="0" smtClean="0"/>
              <a:t>agent</a:t>
            </a:r>
          </a:p>
          <a:p>
            <a:pPr lvl="2" algn="just">
              <a:lnSpc>
                <a:spcPct val="100000"/>
              </a:lnSpc>
              <a:buFont typeface="Wingdings" panose="05000000000000000000" pitchFamily="2" charset="2"/>
              <a:buChar char="§"/>
            </a:pPr>
            <a:r>
              <a:rPr lang="fr-FR" sz="2400" dirty="0" smtClean="0"/>
              <a:t>de lever </a:t>
            </a:r>
            <a:r>
              <a:rPr lang="fr-FR" sz="2400" dirty="0"/>
              <a:t>les incompréhensions et d’expliquer, dans un cadre apaisé, la position de chacun </a:t>
            </a:r>
            <a:endParaRPr lang="fr-FR" sz="2400" dirty="0" smtClean="0"/>
          </a:p>
          <a:p>
            <a:pPr lvl="2" algn="just">
              <a:lnSpc>
                <a:spcPct val="100000"/>
              </a:lnSpc>
              <a:buFont typeface="Wingdings" panose="05000000000000000000" pitchFamily="2" charset="2"/>
              <a:buChar char="§"/>
            </a:pPr>
            <a:r>
              <a:rPr lang="fr-FR" sz="2400" dirty="0"/>
              <a:t>d</a:t>
            </a:r>
            <a:r>
              <a:rPr lang="fr-FR" sz="2400" dirty="0" smtClean="0"/>
              <a:t>e régler </a:t>
            </a:r>
            <a:r>
              <a:rPr lang="fr-FR" sz="2400" dirty="0"/>
              <a:t>le plus en amont possible et à un moindre coût certains litiges avec leurs agents, dans le respect des principes de légalité et de bonne administration </a:t>
            </a:r>
            <a:endParaRPr lang="fr-FR" sz="2400" dirty="0" smtClean="0"/>
          </a:p>
          <a:p>
            <a:pPr lvl="2" algn="just">
              <a:lnSpc>
                <a:spcPct val="100000"/>
              </a:lnSpc>
              <a:buFont typeface="Wingdings" panose="05000000000000000000" pitchFamily="2" charset="2"/>
              <a:buChar char="§"/>
            </a:pPr>
            <a:r>
              <a:rPr lang="fr-FR" sz="2400" dirty="0" smtClean="0"/>
              <a:t>de détecter, éventuellement, </a:t>
            </a:r>
            <a:r>
              <a:rPr lang="fr-FR" sz="2400" dirty="0"/>
              <a:t>des dysfonctionnements dont personne n’avait réellement conscience et qui, une fois corrigés, permettent d’améliorer globalement et durablement la gestion du personnel</a:t>
            </a:r>
            <a:endParaRPr lang="fr-FR" sz="2400" dirty="0" smtClean="0">
              <a:solidFill>
                <a:schemeClr val="tx1"/>
              </a:solidFill>
              <a:ea typeface="Arial Unicode MS" pitchFamily="2"/>
              <a:cs typeface="Tahoma" pitchFamily="2"/>
            </a:endParaRPr>
          </a:p>
          <a:p>
            <a:pPr algn="just"/>
            <a:endParaRPr lang="fr-FR" sz="2400" dirty="0">
              <a:solidFill>
                <a:schemeClr val="tx1"/>
              </a:solidFill>
              <a:ea typeface="Arial Unicode MS" pitchFamily="2"/>
              <a:cs typeface="Tahoma" pitchFamily="2"/>
            </a:endParaRPr>
          </a:p>
          <a:p>
            <a:pPr algn="just"/>
            <a:endParaRPr lang="fr-FR" sz="2400" dirty="0">
              <a:solidFill>
                <a:schemeClr val="tx1"/>
              </a:solidFill>
              <a:ea typeface="Arial Unicode MS" pitchFamily="2"/>
              <a:cs typeface="Tahoma" pitchFamily="2"/>
            </a:endParaRPr>
          </a:p>
        </p:txBody>
      </p:sp>
      <p:sp>
        <p:nvSpPr>
          <p:cNvPr id="4" name="Connecteur droit 3"/>
          <p:cNvSpPr/>
          <p:nvPr/>
        </p:nvSpPr>
        <p:spPr>
          <a:xfrm>
            <a:off x="479625" y="904671"/>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786" y="1977352"/>
            <a:ext cx="1061839" cy="1074736"/>
          </a:xfrm>
          <a:prstGeom prst="rect">
            <a:avLst/>
          </a:prstGeom>
        </p:spPr>
      </p:pic>
      <p:sp>
        <p:nvSpPr>
          <p:cNvPr id="7" name="Rectangle 6"/>
          <p:cNvSpPr/>
          <p:nvPr/>
        </p:nvSpPr>
        <p:spPr>
          <a:xfrm>
            <a:off x="809380" y="7128788"/>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182203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 y="251044"/>
            <a:ext cx="10080625" cy="615553"/>
          </a:xfrm>
        </p:spPr>
        <p:txBody>
          <a:bodyPr wrap="square">
            <a:spAutoFit/>
          </a:bodyPr>
          <a:lstStyle/>
          <a:p>
            <a:pPr lvl="0" algn="ctr"/>
            <a:r>
              <a:rPr lang="fr-FR" sz="4000" dirty="0" smtClean="0">
                <a:solidFill>
                  <a:srgbClr val="FF0000"/>
                </a:solidFill>
                <a:latin typeface="Trebuchet MS" panose="020B0603020202020204" pitchFamily="34" charset="0"/>
              </a:rPr>
              <a:t>Quel intérêt de recourir à la médiation ?</a:t>
            </a:r>
            <a:endParaRPr lang="fr-FR" sz="40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479625" y="1419352"/>
            <a:ext cx="9036050" cy="5449184"/>
          </a:xfrm>
        </p:spPr>
        <p:txBody>
          <a:bodyPr>
            <a:spAutoFit/>
          </a:bodyPr>
          <a:lstStyle/>
          <a:p>
            <a:pPr algn="just">
              <a:lnSpc>
                <a:spcPct val="100000"/>
              </a:lnSpc>
              <a:buFont typeface="Wingdings" panose="05000000000000000000" pitchFamily="2" charset="2"/>
              <a:buChar char="q"/>
            </a:pPr>
            <a:r>
              <a:rPr lang="fr-FR" sz="2400" dirty="0" smtClean="0"/>
              <a:t> </a:t>
            </a:r>
            <a:r>
              <a:rPr lang="fr-FR" sz="2400" dirty="0" smtClean="0">
                <a:solidFill>
                  <a:schemeClr val="tx1"/>
                </a:solidFill>
                <a:ea typeface="Arial Unicode MS" pitchFamily="2"/>
                <a:cs typeface="Tahoma" pitchFamily="2"/>
              </a:rPr>
              <a:t> </a:t>
            </a:r>
            <a:r>
              <a:rPr lang="fr-FR" sz="2400" b="1" dirty="0" smtClean="0">
                <a:solidFill>
                  <a:schemeClr val="tx1"/>
                </a:solidFill>
                <a:ea typeface="Arial Unicode MS" pitchFamily="2"/>
                <a:cs typeface="Tahoma" pitchFamily="2"/>
              </a:rPr>
              <a:t>l’agent</a:t>
            </a:r>
            <a:r>
              <a:rPr lang="fr-FR" sz="2400" dirty="0" smtClean="0">
                <a:solidFill>
                  <a:schemeClr val="tx1"/>
                </a:solidFill>
                <a:ea typeface="Arial Unicode MS" pitchFamily="2"/>
                <a:cs typeface="Tahoma" pitchFamily="2"/>
              </a:rPr>
              <a:t> : </a:t>
            </a:r>
          </a:p>
          <a:p>
            <a:pPr lvl="2" algn="just">
              <a:lnSpc>
                <a:spcPct val="100000"/>
              </a:lnSpc>
              <a:buFont typeface="Wingdings" panose="05000000000000000000" pitchFamily="2" charset="2"/>
              <a:buChar char="§"/>
            </a:pPr>
            <a:r>
              <a:rPr lang="fr-FR" sz="2400" dirty="0" smtClean="0"/>
              <a:t>de </a:t>
            </a:r>
            <a:r>
              <a:rPr lang="fr-FR" sz="2400" dirty="0"/>
              <a:t>régler, dans l’échange, leurs différends avec leurs employeurs de manière plus souple, plus rapide </a:t>
            </a:r>
            <a:r>
              <a:rPr lang="fr-FR" sz="2000" i="1" dirty="0"/>
              <a:t>(exemple au TA : environ 2 </a:t>
            </a:r>
            <a:r>
              <a:rPr lang="fr-FR" sz="2000" i="1" dirty="0" smtClean="0"/>
              <a:t>ans) </a:t>
            </a:r>
            <a:r>
              <a:rPr lang="fr-FR" sz="2400" dirty="0" smtClean="0"/>
              <a:t>et </a:t>
            </a:r>
            <a:r>
              <a:rPr lang="fr-FR" sz="2400" dirty="0"/>
              <a:t>moins onéreuse </a:t>
            </a:r>
            <a:endParaRPr lang="fr-FR" sz="2400" dirty="0" smtClean="0"/>
          </a:p>
          <a:p>
            <a:pPr lvl="2" algn="just">
              <a:lnSpc>
                <a:spcPct val="100000"/>
              </a:lnSpc>
              <a:buFont typeface="Wingdings" panose="05000000000000000000" pitchFamily="2" charset="2"/>
              <a:buChar char="§"/>
            </a:pPr>
            <a:r>
              <a:rPr lang="fr-FR" sz="2400" dirty="0" smtClean="0"/>
              <a:t>d’avoir </a:t>
            </a:r>
            <a:r>
              <a:rPr lang="fr-FR" sz="2400" dirty="0"/>
              <a:t>l’explication impartiale d’un tiers de </a:t>
            </a:r>
            <a:r>
              <a:rPr lang="fr-FR" sz="2400" dirty="0" smtClean="0"/>
              <a:t>confiance</a:t>
            </a:r>
          </a:p>
          <a:p>
            <a:pPr algn="just">
              <a:lnSpc>
                <a:spcPct val="100000"/>
              </a:lnSpc>
              <a:buFont typeface="Wingdings" panose="05000000000000000000" pitchFamily="2" charset="2"/>
              <a:buChar char="q"/>
            </a:pPr>
            <a:endParaRPr lang="fr-FR" sz="2400" dirty="0">
              <a:solidFill>
                <a:schemeClr val="tx1"/>
              </a:solidFill>
              <a:ea typeface="Arial Unicode MS" pitchFamily="2"/>
              <a:cs typeface="Tahoma" pitchFamily="2"/>
            </a:endParaRPr>
          </a:p>
          <a:p>
            <a:pPr algn="just">
              <a:lnSpc>
                <a:spcPct val="100000"/>
              </a:lnSpc>
              <a:buFont typeface="Wingdings" panose="05000000000000000000" pitchFamily="2" charset="2"/>
              <a:buChar char="q"/>
            </a:pPr>
            <a:r>
              <a:rPr lang="fr-FR" sz="2400" dirty="0" smtClean="0">
                <a:solidFill>
                  <a:schemeClr val="tx1"/>
                </a:solidFill>
                <a:ea typeface="Arial Unicode MS" pitchFamily="2"/>
                <a:cs typeface="Tahoma" pitchFamily="2"/>
              </a:rPr>
              <a:t> </a:t>
            </a:r>
            <a:r>
              <a:rPr lang="fr-FR" sz="2400" b="1" dirty="0" smtClean="0">
                <a:solidFill>
                  <a:schemeClr val="tx1"/>
                </a:solidFill>
                <a:ea typeface="Arial Unicode MS" pitchFamily="2"/>
                <a:cs typeface="Tahoma" pitchFamily="2"/>
              </a:rPr>
              <a:t>les juridictions administratives </a:t>
            </a:r>
            <a:r>
              <a:rPr lang="fr-FR" sz="2400" dirty="0" smtClean="0">
                <a:solidFill>
                  <a:schemeClr val="tx1"/>
                </a:solidFill>
                <a:ea typeface="Arial Unicode MS" pitchFamily="2"/>
                <a:cs typeface="Tahoma" pitchFamily="2"/>
              </a:rPr>
              <a:t>: </a:t>
            </a:r>
          </a:p>
          <a:p>
            <a:pPr lvl="2" algn="just">
              <a:lnSpc>
                <a:spcPct val="100000"/>
              </a:lnSpc>
              <a:buFont typeface="Wingdings" panose="05000000000000000000" pitchFamily="2" charset="2"/>
              <a:buChar char="§"/>
            </a:pPr>
            <a:r>
              <a:rPr lang="fr-FR" sz="2400" dirty="0" smtClean="0"/>
              <a:t>de </a:t>
            </a:r>
            <a:r>
              <a:rPr lang="fr-FR" sz="2400" dirty="0"/>
              <a:t>réduire, lorsqu’elles aboutissent, le volume des saisines contentieuses </a:t>
            </a:r>
            <a:endParaRPr lang="fr-FR" sz="2400" dirty="0" smtClean="0"/>
          </a:p>
          <a:p>
            <a:pPr lvl="2" algn="just">
              <a:lnSpc>
                <a:spcPct val="100000"/>
              </a:lnSpc>
              <a:buFont typeface="Wingdings" panose="05000000000000000000" pitchFamily="2" charset="2"/>
              <a:buChar char="§"/>
            </a:pPr>
            <a:r>
              <a:rPr lang="fr-FR" sz="2400" dirty="0" smtClean="0"/>
              <a:t>et </a:t>
            </a:r>
            <a:r>
              <a:rPr lang="fr-FR" sz="2400" dirty="0"/>
              <a:t>si elles échouent de faciliter l’instruction des dossiers puisque l’objet des litiges a été clarifié en </a:t>
            </a:r>
            <a:r>
              <a:rPr lang="fr-FR" sz="2400" dirty="0" smtClean="0"/>
              <a:t>amont</a:t>
            </a:r>
            <a:endParaRPr lang="fr-FR" sz="2400" dirty="0">
              <a:solidFill>
                <a:schemeClr val="tx1"/>
              </a:solidFill>
              <a:ea typeface="Arial Unicode MS" pitchFamily="2"/>
              <a:cs typeface="Tahoma" pitchFamily="2"/>
            </a:endParaRPr>
          </a:p>
          <a:p>
            <a:pPr algn="just"/>
            <a:endParaRPr lang="fr-FR" sz="2400" dirty="0">
              <a:solidFill>
                <a:schemeClr val="tx1"/>
              </a:solidFill>
              <a:ea typeface="Arial Unicode MS" pitchFamily="2"/>
              <a:cs typeface="Tahoma" pitchFamily="2"/>
            </a:endParaRPr>
          </a:p>
        </p:txBody>
      </p:sp>
      <p:sp>
        <p:nvSpPr>
          <p:cNvPr id="4" name="Connecteur droit 3"/>
          <p:cNvSpPr/>
          <p:nvPr/>
        </p:nvSpPr>
        <p:spPr>
          <a:xfrm>
            <a:off x="479625" y="1142974"/>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786" y="3406102"/>
            <a:ext cx="1061839" cy="1074736"/>
          </a:xfrm>
          <a:prstGeom prst="rect">
            <a:avLst/>
          </a:prstGeom>
        </p:spPr>
      </p:pic>
      <p:sp>
        <p:nvSpPr>
          <p:cNvPr id="8" name="Rectangle 7"/>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1549630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 y="251044"/>
            <a:ext cx="10080625" cy="615553"/>
          </a:xfrm>
        </p:spPr>
        <p:txBody>
          <a:bodyPr wrap="square">
            <a:spAutoFit/>
          </a:bodyPr>
          <a:lstStyle/>
          <a:p>
            <a:pPr lvl="0" algn="ctr"/>
            <a:r>
              <a:rPr lang="fr-FR" sz="4000" dirty="0" smtClean="0">
                <a:solidFill>
                  <a:srgbClr val="FF0000"/>
                </a:solidFill>
                <a:latin typeface="Trebuchet MS" panose="020B0603020202020204" pitchFamily="34" charset="0"/>
              </a:rPr>
              <a:t>Quel intérêt de recourir à la médiation ?</a:t>
            </a:r>
            <a:endParaRPr lang="fr-FR" sz="40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479624" y="1419352"/>
            <a:ext cx="9350176" cy="5632311"/>
          </a:xfrm>
        </p:spPr>
        <p:txBody>
          <a:bodyPr wrap="square">
            <a:spAutoFit/>
          </a:bodyPr>
          <a:lstStyle/>
          <a:p>
            <a:pPr marL="0" indent="0" algn="just">
              <a:lnSpc>
                <a:spcPct val="100000"/>
              </a:lnSpc>
              <a:buNone/>
            </a:pPr>
            <a:r>
              <a:rPr lang="fr-FR" sz="2400" dirty="0" smtClean="0"/>
              <a:t>Des </a:t>
            </a:r>
            <a:r>
              <a:rPr lang="fr-FR" sz="2400" b="1" dirty="0" smtClean="0"/>
              <a:t>contraintes quasi nulles </a:t>
            </a:r>
            <a:r>
              <a:rPr lang="fr-FR" sz="2400" dirty="0" smtClean="0"/>
              <a:t>car : </a:t>
            </a:r>
          </a:p>
          <a:p>
            <a:pPr marL="0" indent="0" algn="just">
              <a:lnSpc>
                <a:spcPct val="100000"/>
              </a:lnSpc>
              <a:buNone/>
            </a:pPr>
            <a:endParaRPr lang="fr-FR" sz="800" dirty="0" smtClean="0">
              <a:solidFill>
                <a:schemeClr val="tx1"/>
              </a:solidFill>
              <a:ea typeface="Arial Unicode MS" pitchFamily="2"/>
              <a:cs typeface="Tahoma" pitchFamily="2"/>
            </a:endParaRPr>
          </a:p>
          <a:p>
            <a:pPr algn="just">
              <a:lnSpc>
                <a:spcPct val="100000"/>
              </a:lnSpc>
              <a:buFont typeface="Wingdings" panose="05000000000000000000" pitchFamily="2" charset="2"/>
              <a:buChar char="q"/>
            </a:pPr>
            <a:r>
              <a:rPr lang="fr-FR" sz="2400" dirty="0" smtClean="0"/>
              <a:t> le </a:t>
            </a:r>
            <a:r>
              <a:rPr lang="fr-FR" sz="2400" dirty="0"/>
              <a:t>principe de la médiation étant le </a:t>
            </a:r>
            <a:r>
              <a:rPr lang="fr-FR" sz="2400" b="1" dirty="0"/>
              <a:t>libre consentement </a:t>
            </a:r>
            <a:r>
              <a:rPr lang="fr-FR" sz="2400" dirty="0"/>
              <a:t>des parties, chacun peut y </a:t>
            </a:r>
            <a:r>
              <a:rPr lang="fr-FR" sz="2400" b="1" dirty="0"/>
              <a:t>mettre fin à tout </a:t>
            </a:r>
            <a:r>
              <a:rPr lang="fr-FR" sz="2400" b="1" dirty="0" smtClean="0"/>
              <a:t>moment</a:t>
            </a:r>
          </a:p>
          <a:p>
            <a:pPr marL="242105" indent="-342900" algn="ctr">
              <a:lnSpc>
                <a:spcPct val="100000"/>
              </a:lnSpc>
              <a:buFont typeface="Wingdings" panose="05000000000000000000" pitchFamily="2" charset="2"/>
              <a:buChar char="Ø"/>
            </a:pPr>
            <a:r>
              <a:rPr lang="fr-FR" sz="2400" i="1" dirty="0">
                <a:solidFill>
                  <a:schemeClr val="tx1"/>
                </a:solidFill>
                <a:latin typeface="Trebuchet MS" pitchFamily="34"/>
                <a:ea typeface="Arial Unicode MS" pitchFamily="2"/>
                <a:cs typeface="Tahoma" pitchFamily="2"/>
              </a:rPr>
              <a:t> </a:t>
            </a:r>
            <a:r>
              <a:rPr lang="fr-FR" sz="1800" i="1" dirty="0">
                <a:solidFill>
                  <a:schemeClr val="tx1"/>
                </a:solidFill>
                <a:latin typeface="Trebuchet MS" pitchFamily="34"/>
                <a:ea typeface="Arial Unicode MS" pitchFamily="2"/>
                <a:cs typeface="Tahoma" pitchFamily="2"/>
              </a:rPr>
              <a:t>Article L. </a:t>
            </a:r>
            <a:r>
              <a:rPr lang="fr-FR" sz="1800" i="1" dirty="0" smtClean="0">
                <a:solidFill>
                  <a:schemeClr val="tx1"/>
                </a:solidFill>
                <a:latin typeface="Trebuchet MS" pitchFamily="34"/>
                <a:ea typeface="Arial Unicode MS" pitchFamily="2"/>
                <a:cs typeface="Tahoma" pitchFamily="2"/>
              </a:rPr>
              <a:t>213-6 CJA</a:t>
            </a:r>
          </a:p>
          <a:p>
            <a:pPr marL="242105" indent="-342900" algn="ctr">
              <a:lnSpc>
                <a:spcPct val="100000"/>
              </a:lnSpc>
              <a:buFont typeface="Wingdings" panose="05000000000000000000" pitchFamily="2" charset="2"/>
              <a:buChar char="Ø"/>
            </a:pPr>
            <a:endParaRPr lang="fr-FR" sz="800" dirty="0">
              <a:solidFill>
                <a:schemeClr val="tx1"/>
              </a:solidFill>
              <a:latin typeface="Trebuchet MS" pitchFamily="34"/>
              <a:ea typeface="Arial Unicode MS" pitchFamily="2"/>
              <a:cs typeface="Tahoma" pitchFamily="2"/>
            </a:endParaRPr>
          </a:p>
          <a:p>
            <a:pPr algn="just">
              <a:lnSpc>
                <a:spcPct val="100000"/>
              </a:lnSpc>
              <a:buFont typeface="Wingdings" panose="05000000000000000000" pitchFamily="2" charset="2"/>
              <a:buChar char="q"/>
            </a:pPr>
            <a:r>
              <a:rPr lang="fr-FR" sz="2400" dirty="0" smtClean="0"/>
              <a:t> une </a:t>
            </a:r>
            <a:r>
              <a:rPr lang="fr-FR" sz="2400" dirty="0"/>
              <a:t>médiation ne peut </a:t>
            </a:r>
            <a:r>
              <a:rPr lang="fr-FR" sz="2400" dirty="0" smtClean="0"/>
              <a:t>jamais </a:t>
            </a:r>
            <a:r>
              <a:rPr lang="fr-FR" sz="2400" dirty="0"/>
              <a:t>aboutir à faire accepter par l’administration ou par l’agent des </a:t>
            </a:r>
            <a:r>
              <a:rPr lang="fr-FR" sz="2400" b="1" dirty="0"/>
              <a:t>concessions qu’elle ne peut légalement </a:t>
            </a:r>
            <a:r>
              <a:rPr lang="fr-FR" sz="2400" b="1" dirty="0" smtClean="0"/>
              <a:t>consentir</a:t>
            </a:r>
            <a:endParaRPr lang="fr-FR" sz="2400" b="1" dirty="0"/>
          </a:p>
          <a:p>
            <a:pPr marL="242105" indent="-342900" algn="ctr">
              <a:lnSpc>
                <a:spcPct val="100000"/>
              </a:lnSpc>
              <a:buFont typeface="Wingdings" panose="05000000000000000000" pitchFamily="2" charset="2"/>
              <a:buChar char="Ø"/>
            </a:pPr>
            <a:r>
              <a:rPr lang="fr-FR" sz="1800" i="1" dirty="0">
                <a:solidFill>
                  <a:schemeClr val="tx1"/>
                </a:solidFill>
                <a:latin typeface="Trebuchet MS" pitchFamily="34"/>
                <a:ea typeface="Arial Unicode MS" pitchFamily="2"/>
                <a:cs typeface="Tahoma" pitchFamily="2"/>
              </a:rPr>
              <a:t> Article L. </a:t>
            </a:r>
            <a:r>
              <a:rPr lang="fr-FR" sz="1800" i="1" dirty="0" smtClean="0">
                <a:solidFill>
                  <a:schemeClr val="tx1"/>
                </a:solidFill>
                <a:latin typeface="Trebuchet MS" pitchFamily="34"/>
                <a:ea typeface="Arial Unicode MS" pitchFamily="2"/>
                <a:cs typeface="Tahoma" pitchFamily="2"/>
              </a:rPr>
              <a:t>213-3 </a:t>
            </a:r>
            <a:r>
              <a:rPr lang="fr-FR" sz="1800" i="1" dirty="0">
                <a:solidFill>
                  <a:schemeClr val="tx1"/>
                </a:solidFill>
                <a:latin typeface="Trebuchet MS" pitchFamily="34"/>
                <a:ea typeface="Arial Unicode MS" pitchFamily="2"/>
                <a:cs typeface="Tahoma" pitchFamily="2"/>
              </a:rPr>
              <a:t>CJA</a:t>
            </a:r>
            <a:endParaRPr lang="fr-FR" sz="1800" dirty="0">
              <a:solidFill>
                <a:schemeClr val="tx1"/>
              </a:solidFill>
              <a:latin typeface="Trebuchet MS" pitchFamily="34"/>
              <a:ea typeface="Arial Unicode MS" pitchFamily="2"/>
              <a:cs typeface="Tahoma" pitchFamily="2"/>
            </a:endParaRPr>
          </a:p>
          <a:p>
            <a:pPr algn="just">
              <a:lnSpc>
                <a:spcPct val="100000"/>
              </a:lnSpc>
              <a:buFont typeface="Wingdings" panose="05000000000000000000" pitchFamily="2" charset="2"/>
              <a:buChar char="q"/>
            </a:pPr>
            <a:endParaRPr lang="fr-FR" sz="2400" dirty="0">
              <a:solidFill>
                <a:schemeClr val="tx1"/>
              </a:solidFill>
              <a:ea typeface="Arial Unicode MS" pitchFamily="2"/>
              <a:cs typeface="Tahoma" pitchFamily="2"/>
            </a:endParaRPr>
          </a:p>
          <a:p>
            <a:pPr algn="just">
              <a:lnSpc>
                <a:spcPct val="100000"/>
              </a:lnSpc>
              <a:buFont typeface="Wingdings" panose="05000000000000000000" pitchFamily="2" charset="2"/>
              <a:buChar char="q"/>
            </a:pPr>
            <a:endParaRPr lang="fr-FR" sz="2400" dirty="0">
              <a:solidFill>
                <a:schemeClr val="tx1"/>
              </a:solidFill>
              <a:ea typeface="Arial Unicode MS" pitchFamily="2"/>
              <a:cs typeface="Tahoma" pitchFamily="2"/>
            </a:endParaRPr>
          </a:p>
        </p:txBody>
      </p:sp>
      <p:sp>
        <p:nvSpPr>
          <p:cNvPr id="4" name="Connecteur droit 3"/>
          <p:cNvSpPr/>
          <p:nvPr/>
        </p:nvSpPr>
        <p:spPr>
          <a:xfrm>
            <a:off x="479625" y="1142974"/>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7012" y="6018875"/>
            <a:ext cx="1032788" cy="1032788"/>
          </a:xfrm>
          <a:prstGeom prst="rect">
            <a:avLst/>
          </a:prstGeom>
        </p:spPr>
      </p:pic>
      <p:sp>
        <p:nvSpPr>
          <p:cNvPr id="7" name="Rectangle 6"/>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2295545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txBox="1">
            <a:spLocks noGrp="1"/>
          </p:cNvSpPr>
          <p:nvPr>
            <p:ph type="title" idx="4294967295"/>
          </p:nvPr>
        </p:nvSpPr>
        <p:spPr>
          <a:xfrm>
            <a:off x="190501" y="2060621"/>
            <a:ext cx="9563100" cy="2168479"/>
          </a:xfrm>
        </p:spPr>
        <p:txBody>
          <a:bodyPr wrap="square">
            <a:spAutoFit/>
          </a:bodyPr>
          <a:lstStyle/>
          <a:p>
            <a:pPr lvl="0" algn="ctr"/>
            <a:r>
              <a:rPr lang="fr-FR" i="1" dirty="0" smtClean="0">
                <a:solidFill>
                  <a:srgbClr val="CC0099"/>
                </a:solidFill>
                <a:effectLst>
                  <a:outerShdw blurRad="38100" dist="38100" dir="2700000" algn="tl">
                    <a:srgbClr val="000000">
                      <a:alpha val="43137"/>
                    </a:srgbClr>
                  </a:outerShdw>
                </a:effectLst>
              </a:rPr>
              <a:t>LA VISION </a:t>
            </a:r>
            <a:br>
              <a:rPr lang="fr-FR" i="1" dirty="0" smtClean="0">
                <a:solidFill>
                  <a:srgbClr val="CC0099"/>
                </a:solidFill>
                <a:effectLst>
                  <a:outerShdw blurRad="38100" dist="38100" dir="2700000" algn="tl">
                    <a:srgbClr val="000000">
                      <a:alpha val="43137"/>
                    </a:srgbClr>
                  </a:outerShdw>
                </a:effectLst>
              </a:rPr>
            </a:br>
            <a:r>
              <a:rPr lang="fr-FR" i="1" dirty="0" smtClean="0">
                <a:solidFill>
                  <a:srgbClr val="CC0099"/>
                </a:solidFill>
                <a:effectLst>
                  <a:outerShdw blurRad="38100" dist="38100" dir="2700000" algn="tl">
                    <a:srgbClr val="000000">
                      <a:alpha val="43137"/>
                    </a:srgbClr>
                  </a:outerShdw>
                </a:effectLst>
              </a:rPr>
              <a:t>DU TRIBUNAL ADMINISTRATIF </a:t>
            </a:r>
            <a:br>
              <a:rPr lang="fr-FR" i="1" dirty="0" smtClean="0">
                <a:solidFill>
                  <a:srgbClr val="CC0099"/>
                </a:solidFill>
                <a:effectLst>
                  <a:outerShdw blurRad="38100" dist="38100" dir="2700000" algn="tl">
                    <a:srgbClr val="000000">
                      <a:alpha val="43137"/>
                    </a:srgbClr>
                  </a:outerShdw>
                </a:effectLst>
              </a:rPr>
            </a:br>
            <a:r>
              <a:rPr lang="fr-FR" i="1" dirty="0" smtClean="0">
                <a:solidFill>
                  <a:srgbClr val="CC0099"/>
                </a:solidFill>
                <a:effectLst>
                  <a:outerShdw blurRad="38100" dist="38100" dir="2700000" algn="tl">
                    <a:srgbClr val="000000">
                      <a:alpha val="43137"/>
                    </a:srgbClr>
                  </a:outerShdw>
                </a:effectLst>
              </a:rPr>
              <a:t>DE RENNES</a:t>
            </a:r>
            <a:endParaRPr lang="fr-FR" sz="3200" i="1" dirty="0">
              <a:solidFill>
                <a:srgbClr val="CC0099"/>
              </a:solidFill>
              <a:effectLst>
                <a:outerShdw blurRad="38100" dist="38100" dir="2700000" algn="tl">
                  <a:srgbClr val="000000">
                    <a:alpha val="43137"/>
                  </a:srgbClr>
                </a:outerShdw>
              </a:effectLst>
            </a:endParaRPr>
          </a:p>
        </p:txBody>
      </p:sp>
      <p:sp>
        <p:nvSpPr>
          <p:cNvPr id="4" name="Rectangle 3"/>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22590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055941" y="301799"/>
            <a:ext cx="7728551" cy="667875"/>
          </a:xfrm>
        </p:spPr>
        <p:txBody>
          <a:bodyPr wrap="square">
            <a:spAutoFit/>
          </a:bodyPr>
          <a:lstStyle/>
          <a:p>
            <a:pPr lvl="0" algn="ctr"/>
            <a:r>
              <a:rPr lang="fr-FR" sz="4400" dirty="0" smtClean="0">
                <a:solidFill>
                  <a:srgbClr val="FF0000"/>
                </a:solidFill>
                <a:latin typeface="Trebuchet MS" panose="020B0603020202020204" pitchFamily="34" charset="0"/>
              </a:rPr>
              <a:t>Intervention d’Alain SUDRON</a:t>
            </a:r>
            <a:endParaRPr lang="fr-FR" sz="44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515675" y="1857503"/>
            <a:ext cx="8854875" cy="4521751"/>
          </a:xfrm>
        </p:spPr>
        <p:txBody>
          <a:bodyPr wrap="square">
            <a:spAutoFit/>
          </a:bodyPr>
          <a:lstStyle/>
          <a:p>
            <a:pPr algn="just">
              <a:lnSpc>
                <a:spcPct val="150000"/>
              </a:lnSpc>
              <a:buFont typeface="Arial" panose="020B0604020202020204" pitchFamily="34" charset="0"/>
              <a:buChar char="•"/>
            </a:pPr>
            <a:r>
              <a:rPr lang="fr-FR" sz="2400" dirty="0" smtClean="0">
                <a:solidFill>
                  <a:schemeClr val="tx1"/>
                </a:solidFill>
                <a:latin typeface="Trebuchet MS" pitchFamily="34"/>
                <a:ea typeface="Arial Unicode MS" pitchFamily="2"/>
                <a:cs typeface="Tahoma" pitchFamily="2"/>
              </a:rPr>
              <a:t> Vice-Président au Tribunal Administratif de Rennes </a:t>
            </a:r>
          </a:p>
          <a:p>
            <a:pPr algn="just">
              <a:lnSpc>
                <a:spcPct val="150000"/>
              </a:lnSpc>
              <a:buFont typeface="Arial" panose="020B0604020202020204" pitchFamily="34" charset="0"/>
              <a:buChar char="•"/>
            </a:pPr>
            <a:r>
              <a:rPr lang="fr-FR" sz="2400" dirty="0">
                <a:solidFill>
                  <a:schemeClr val="tx1"/>
                </a:solidFill>
                <a:latin typeface="Trebuchet MS" pitchFamily="34"/>
                <a:ea typeface="Arial Unicode MS" pitchFamily="2"/>
                <a:cs typeface="Tahoma" pitchFamily="2"/>
              </a:rPr>
              <a:t> </a:t>
            </a:r>
            <a:r>
              <a:rPr lang="fr-FR" sz="2400" dirty="0" smtClean="0">
                <a:solidFill>
                  <a:schemeClr val="tx1"/>
                </a:solidFill>
                <a:latin typeface="Trebuchet MS" pitchFamily="34"/>
                <a:ea typeface="Arial Unicode MS" pitchFamily="2"/>
                <a:cs typeface="Tahoma" pitchFamily="2"/>
              </a:rPr>
              <a:t>Président de la 4</a:t>
            </a:r>
            <a:r>
              <a:rPr lang="fr-FR" sz="2400" baseline="30000" dirty="0" smtClean="0">
                <a:solidFill>
                  <a:schemeClr val="tx1"/>
                </a:solidFill>
                <a:latin typeface="Trebuchet MS" pitchFamily="34"/>
                <a:ea typeface="Arial Unicode MS" pitchFamily="2"/>
                <a:cs typeface="Tahoma" pitchFamily="2"/>
              </a:rPr>
              <a:t>e</a:t>
            </a:r>
            <a:r>
              <a:rPr lang="fr-FR" sz="2400" dirty="0" smtClean="0">
                <a:solidFill>
                  <a:schemeClr val="tx1"/>
                </a:solidFill>
                <a:latin typeface="Trebuchet MS" pitchFamily="34"/>
                <a:ea typeface="Arial Unicode MS" pitchFamily="2"/>
                <a:cs typeface="Tahoma" pitchFamily="2"/>
              </a:rPr>
              <a:t> chambre : </a:t>
            </a:r>
          </a:p>
          <a:p>
            <a:pPr lvl="4" algn="just">
              <a:lnSpc>
                <a:spcPct val="150000"/>
              </a:lnSpc>
            </a:pPr>
            <a:r>
              <a:rPr lang="fr-FR" sz="2400" dirty="0">
                <a:solidFill>
                  <a:schemeClr val="tx1"/>
                </a:solidFill>
              </a:rPr>
              <a:t>é</a:t>
            </a:r>
            <a:r>
              <a:rPr lang="fr-FR" sz="2400" dirty="0" smtClean="0">
                <a:solidFill>
                  <a:schemeClr val="tx1"/>
                </a:solidFill>
              </a:rPr>
              <a:t>conomie</a:t>
            </a:r>
          </a:p>
          <a:p>
            <a:pPr lvl="4" algn="just">
              <a:lnSpc>
                <a:spcPct val="150000"/>
              </a:lnSpc>
            </a:pPr>
            <a:r>
              <a:rPr lang="fr-FR" sz="2400" dirty="0">
                <a:solidFill>
                  <a:schemeClr val="tx1"/>
                </a:solidFill>
              </a:rPr>
              <a:t>é</a:t>
            </a:r>
            <a:r>
              <a:rPr lang="fr-FR" sz="2400" dirty="0" smtClean="0">
                <a:solidFill>
                  <a:schemeClr val="tx1"/>
                </a:solidFill>
              </a:rPr>
              <a:t>lections</a:t>
            </a:r>
          </a:p>
          <a:p>
            <a:pPr lvl="4" algn="just">
              <a:lnSpc>
                <a:spcPct val="150000"/>
              </a:lnSpc>
            </a:pPr>
            <a:r>
              <a:rPr lang="fr-FR" sz="2400" dirty="0" smtClean="0">
                <a:solidFill>
                  <a:schemeClr val="tx1"/>
                </a:solidFill>
              </a:rPr>
              <a:t>fonctionnaires et agents publics</a:t>
            </a:r>
          </a:p>
          <a:p>
            <a:pPr marL="826513" lvl="4" indent="0" algn="just">
              <a:lnSpc>
                <a:spcPct val="150000"/>
              </a:lnSpc>
              <a:buNone/>
            </a:pPr>
            <a:r>
              <a:rPr lang="fr-FR" sz="2400" b="1" i="1" dirty="0" smtClean="0">
                <a:solidFill>
                  <a:schemeClr val="tx1"/>
                </a:solidFill>
              </a:rPr>
              <a:t>		</a:t>
            </a:r>
            <a:r>
              <a:rPr lang="fr-FR" sz="2400" i="1" dirty="0" smtClean="0">
                <a:solidFill>
                  <a:schemeClr val="tx1"/>
                </a:solidFill>
              </a:rPr>
              <a:t>sauf fonctionnaires et agents publics enseignants</a:t>
            </a:r>
          </a:p>
          <a:p>
            <a:pPr lvl="4" algn="just">
              <a:lnSpc>
                <a:spcPct val="150000"/>
              </a:lnSpc>
            </a:pPr>
            <a:r>
              <a:rPr lang="fr-FR" sz="2400" dirty="0" smtClean="0">
                <a:solidFill>
                  <a:schemeClr val="tx1"/>
                </a:solidFill>
              </a:rPr>
              <a:t>santé publique</a:t>
            </a:r>
            <a:endParaRPr lang="fr-FR" sz="2400" dirty="0">
              <a:solidFill>
                <a:schemeClr val="tx1"/>
              </a:solidFill>
              <a:latin typeface="Trebuchet MS" pitchFamily="34"/>
              <a:ea typeface="Arial Unicode MS" pitchFamily="2"/>
              <a:cs typeface="Tahoma" pitchFamily="2"/>
            </a:endParaRPr>
          </a:p>
        </p:txBody>
      </p:sp>
      <p:sp>
        <p:nvSpPr>
          <p:cNvPr id="4" name="Connecteur droit 3"/>
          <p:cNvSpPr/>
          <p:nvPr/>
        </p:nvSpPr>
        <p:spPr>
          <a:xfrm>
            <a:off x="515675" y="1276324"/>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7" name="Rectangle 6"/>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299295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txBox="1">
            <a:spLocks noGrp="1"/>
          </p:cNvSpPr>
          <p:nvPr>
            <p:ph type="title" idx="4294967295"/>
          </p:nvPr>
        </p:nvSpPr>
        <p:spPr>
          <a:xfrm>
            <a:off x="476250" y="1895818"/>
            <a:ext cx="9029700" cy="2866682"/>
          </a:xfrm>
        </p:spPr>
        <p:txBody>
          <a:bodyPr wrap="square">
            <a:spAutoFit/>
          </a:bodyPr>
          <a:lstStyle/>
          <a:p>
            <a:pPr lvl="0" algn="ctr"/>
            <a:r>
              <a:rPr lang="fr-FR" i="1" dirty="0" smtClean="0">
                <a:solidFill>
                  <a:srgbClr val="CC0099"/>
                </a:solidFill>
                <a:effectLst>
                  <a:outerShdw blurRad="38100" dist="38100" dir="2700000" algn="tl">
                    <a:srgbClr val="000000">
                      <a:alpha val="43137"/>
                    </a:srgbClr>
                  </a:outerShdw>
                </a:effectLst>
              </a:rPr>
              <a:t>LE CHAMP DE COMPETENCES</a:t>
            </a:r>
            <a:br>
              <a:rPr lang="fr-FR" i="1" dirty="0" smtClean="0">
                <a:solidFill>
                  <a:srgbClr val="CC0099"/>
                </a:solidFill>
                <a:effectLst>
                  <a:outerShdw blurRad="38100" dist="38100" dir="2700000" algn="tl">
                    <a:srgbClr val="000000">
                      <a:alpha val="43137"/>
                    </a:srgbClr>
                  </a:outerShdw>
                </a:effectLst>
              </a:rPr>
            </a:br>
            <a:r>
              <a:rPr lang="fr-FR" i="1" dirty="0" smtClean="0">
                <a:solidFill>
                  <a:srgbClr val="CC0099"/>
                </a:solidFill>
                <a:effectLst>
                  <a:outerShdw blurRad="38100" dist="38100" dir="2700000" algn="tl">
                    <a:srgbClr val="000000">
                      <a:alpha val="43137"/>
                    </a:srgbClr>
                  </a:outerShdw>
                </a:effectLst>
              </a:rPr>
              <a:t> </a:t>
            </a:r>
            <a:br>
              <a:rPr lang="fr-FR" i="1" dirty="0" smtClean="0">
                <a:solidFill>
                  <a:srgbClr val="CC0099"/>
                </a:solidFill>
                <a:effectLst>
                  <a:outerShdw blurRad="38100" dist="38100" dir="2700000" algn="tl">
                    <a:srgbClr val="000000">
                      <a:alpha val="43137"/>
                    </a:srgbClr>
                  </a:outerShdw>
                </a:effectLst>
              </a:rPr>
            </a:br>
            <a:r>
              <a:rPr lang="fr-FR" i="1" dirty="0" smtClean="0">
                <a:solidFill>
                  <a:srgbClr val="CC0099"/>
                </a:solidFill>
                <a:effectLst>
                  <a:outerShdw blurRad="38100" dist="38100" dir="2700000" algn="tl">
                    <a:srgbClr val="000000">
                      <a:alpha val="43137"/>
                    </a:srgbClr>
                  </a:outerShdw>
                </a:effectLst>
              </a:rPr>
              <a:t>DE </a:t>
            </a:r>
            <a:r>
              <a:rPr lang="fr-FR" i="1" dirty="0">
                <a:solidFill>
                  <a:srgbClr val="CC0099"/>
                </a:solidFill>
                <a:effectLst>
                  <a:outerShdw blurRad="38100" dist="38100" dir="2700000" algn="tl">
                    <a:srgbClr val="000000">
                      <a:alpha val="43137"/>
                    </a:srgbClr>
                  </a:outerShdw>
                </a:effectLst>
              </a:rPr>
              <a:t>LA MEDIATION PREALABLE OBLIGATOIRE </a:t>
            </a:r>
            <a:r>
              <a:rPr lang="fr-FR" i="1" dirty="0" smtClean="0">
                <a:solidFill>
                  <a:srgbClr val="CC0099"/>
                </a:solidFill>
                <a:effectLst>
                  <a:outerShdw blurRad="38100" dist="38100" dir="2700000" algn="tl">
                    <a:srgbClr val="000000">
                      <a:alpha val="43137"/>
                    </a:srgbClr>
                  </a:outerShdw>
                </a:effectLst>
              </a:rPr>
              <a:t>« CDG »</a:t>
            </a:r>
            <a:endParaRPr lang="fr-FR" sz="3200" i="1" dirty="0">
              <a:solidFill>
                <a:srgbClr val="CC0099"/>
              </a:solidFill>
              <a:effectLst>
                <a:outerShdw blurRad="38100" dist="38100" dir="2700000" algn="tl">
                  <a:srgbClr val="000000">
                    <a:alpha val="43137"/>
                  </a:srgbClr>
                </a:outerShdw>
              </a:effectLst>
            </a:endParaRPr>
          </a:p>
        </p:txBody>
      </p:sp>
      <p:sp>
        <p:nvSpPr>
          <p:cNvPr id="4" name="Rectangle 3"/>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25674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4" name="Connecteur droit 3"/>
          <p:cNvSpPr/>
          <p:nvPr/>
        </p:nvSpPr>
        <p:spPr>
          <a:xfrm>
            <a:off x="475288" y="931664"/>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7" name="Rectangle 6"/>
          <p:cNvSpPr/>
          <p:nvPr/>
        </p:nvSpPr>
        <p:spPr>
          <a:xfrm>
            <a:off x="809381" y="7128788"/>
            <a:ext cx="5958742" cy="630942"/>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a:t>
            </a:r>
            <a:r>
              <a:rPr lang="fr-FR" sz="1200" dirty="0">
                <a:solidFill>
                  <a:prstClr val="black"/>
                </a:solidFill>
                <a:latin typeface="Trebuchet MS" panose="020B0603020202020204" pitchFamily="34" charset="0"/>
              </a:rPr>
              <a:t>2018 – mis à jour le </a:t>
            </a:r>
            <a:r>
              <a:rPr lang="fr-FR" sz="1200" dirty="0" smtClean="0">
                <a:solidFill>
                  <a:prstClr val="black"/>
                </a:solidFill>
                <a:latin typeface="Trebuchet MS" panose="020B0603020202020204" pitchFamily="34" charset="0"/>
              </a:rPr>
              <a:t>10 octobre </a:t>
            </a:r>
            <a:r>
              <a:rPr lang="fr-FR" sz="1200" dirty="0">
                <a:solidFill>
                  <a:prstClr val="black"/>
                </a:solidFill>
                <a:latin typeface="Trebuchet MS" panose="020B0603020202020204" pitchFamily="34" charset="0"/>
              </a:rPr>
              <a:t>2018</a:t>
            </a:r>
          </a:p>
          <a:p>
            <a:pPr>
              <a:defRPr/>
            </a:pPr>
            <a:endParaRPr lang="fr-FR" sz="1200" dirty="0" smtClean="0">
              <a:solidFill>
                <a:prstClr val="black"/>
              </a:solidFill>
              <a:latin typeface="Trebuchet MS" panose="020B0603020202020204" pitchFamily="34" charset="0"/>
            </a:endParaRPr>
          </a:p>
          <a:p>
            <a:pPr>
              <a:defRPr/>
            </a:pPr>
            <a:endParaRPr lang="fr-FR" sz="1100" dirty="0" smtClean="0">
              <a:solidFill>
                <a:prstClr val="black"/>
              </a:solidFill>
              <a:latin typeface="Trebuchet MS" panose="020B0603020202020204" pitchFamily="34" charset="0"/>
            </a:endParaRPr>
          </a:p>
        </p:txBody>
      </p:sp>
      <p:sp>
        <p:nvSpPr>
          <p:cNvPr id="8" name="Espace réservé du texte 2"/>
          <p:cNvSpPr txBox="1">
            <a:spLocks/>
          </p:cNvSpPr>
          <p:nvPr/>
        </p:nvSpPr>
        <p:spPr>
          <a:xfrm>
            <a:off x="237744" y="1120999"/>
            <a:ext cx="9706356" cy="5937010"/>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marL="0" indent="0" algn="just">
              <a:buNone/>
            </a:pPr>
            <a:r>
              <a:rPr lang="fr-FR" sz="2400" dirty="0" smtClean="0"/>
              <a:t>En sus d’une volonté de recourir à ce mode alternatif des différends, des préalables administratifs sont nécessaires : </a:t>
            </a:r>
          </a:p>
          <a:p>
            <a:pPr marL="0" indent="0" algn="just">
              <a:buNone/>
            </a:pPr>
            <a:endParaRPr lang="fr-FR" sz="800" dirty="0" smtClean="0"/>
          </a:p>
          <a:p>
            <a:pPr algn="just">
              <a:buFont typeface="Wingdings" panose="05000000000000000000" pitchFamily="2" charset="2"/>
              <a:buChar char="q"/>
            </a:pPr>
            <a:r>
              <a:rPr lang="fr-FR" sz="2400" dirty="0" smtClean="0"/>
              <a:t> Prendre </a:t>
            </a:r>
            <a:r>
              <a:rPr lang="fr-FR" sz="2400" b="1" dirty="0" smtClean="0"/>
              <a:t>obligatoirement</a:t>
            </a:r>
            <a:r>
              <a:rPr lang="fr-FR" sz="2400" dirty="0" smtClean="0"/>
              <a:t> </a:t>
            </a:r>
            <a:r>
              <a:rPr lang="fr-FR" sz="2400" b="1" dirty="0" smtClean="0"/>
              <a:t>une</a:t>
            </a:r>
            <a:r>
              <a:rPr lang="fr-FR" sz="2400" dirty="0" smtClean="0"/>
              <a:t> </a:t>
            </a:r>
            <a:r>
              <a:rPr lang="fr-FR" sz="2400" b="1" dirty="0" smtClean="0"/>
              <a:t>délibération </a:t>
            </a:r>
            <a:r>
              <a:rPr lang="fr-FR" sz="2400" dirty="0" smtClean="0"/>
              <a:t>pour s’inscrire dans le dispositif de la MPO et ainsi pouvoir conventionner avec le CDG au </a:t>
            </a:r>
            <a:r>
              <a:rPr lang="fr-FR" sz="2400" dirty="0"/>
              <a:t>titre des missions d’assistance et de conseil </a:t>
            </a:r>
            <a:r>
              <a:rPr lang="fr-FR" sz="2400" dirty="0" smtClean="0"/>
              <a:t>juridique :</a:t>
            </a:r>
            <a:endParaRPr lang="fr-FR" sz="1600" dirty="0"/>
          </a:p>
          <a:p>
            <a:pPr lvl="0" algn="ctr">
              <a:buFont typeface="Wingdings" panose="05000000000000000000" pitchFamily="2" charset="2"/>
              <a:buChar char="Ø"/>
            </a:pPr>
            <a:r>
              <a:rPr lang="fr-FR" sz="1600" i="1" dirty="0"/>
              <a:t> Article 25 de la loi n°84-53 du 26 janvier 1984 </a:t>
            </a:r>
            <a:endParaRPr lang="fr-FR" sz="1600" i="1" dirty="0" smtClean="0"/>
          </a:p>
          <a:p>
            <a:pPr lvl="0" algn="ctr">
              <a:buFont typeface="Wingdings" panose="05000000000000000000" pitchFamily="2" charset="2"/>
              <a:buChar char="Ø"/>
            </a:pPr>
            <a:endParaRPr lang="fr-FR" sz="1600" i="1" dirty="0" smtClean="0"/>
          </a:p>
          <a:p>
            <a:pPr marL="0" lvl="0" indent="0" algn="just">
              <a:buNone/>
            </a:pPr>
            <a:endParaRPr lang="fr-FR" sz="800" dirty="0"/>
          </a:p>
          <a:p>
            <a:pPr marL="0" indent="0" algn="ctr">
              <a:lnSpc>
                <a:spcPct val="100000"/>
              </a:lnSpc>
              <a:spcBef>
                <a:spcPts val="0"/>
              </a:spcBef>
              <a:spcAft>
                <a:spcPts val="0"/>
              </a:spcAft>
              <a:buNone/>
            </a:pPr>
            <a:r>
              <a:rPr lang="fr-FR" sz="3600" b="1" dirty="0" smtClean="0">
                <a:solidFill>
                  <a:srgbClr val="FF0000"/>
                </a:solidFill>
              </a:rPr>
              <a:t>=&gt;</a:t>
            </a:r>
            <a:r>
              <a:rPr lang="fr-FR" sz="2400" b="1" dirty="0" smtClean="0">
                <a:solidFill>
                  <a:srgbClr val="FF0000"/>
                </a:solidFill>
              </a:rPr>
              <a:t> </a:t>
            </a:r>
            <a:r>
              <a:rPr lang="fr-FR" sz="2400" dirty="0" smtClean="0"/>
              <a:t>en </a:t>
            </a:r>
            <a:r>
              <a:rPr lang="fr-FR" sz="2400" dirty="0"/>
              <a:t>application du principe de libre administration des collectivités, </a:t>
            </a:r>
          </a:p>
          <a:p>
            <a:pPr marL="0" indent="0" algn="ctr">
              <a:lnSpc>
                <a:spcPct val="100000"/>
              </a:lnSpc>
              <a:spcBef>
                <a:spcPts val="0"/>
              </a:spcBef>
              <a:spcAft>
                <a:spcPts val="0"/>
              </a:spcAft>
              <a:buNone/>
            </a:pPr>
            <a:r>
              <a:rPr lang="fr-FR" sz="2400" dirty="0"/>
              <a:t>pour entrer dans le dispositif d’expérimentation, </a:t>
            </a:r>
          </a:p>
          <a:p>
            <a:pPr marL="0" indent="0" algn="ctr">
              <a:lnSpc>
                <a:spcPct val="100000"/>
              </a:lnSpc>
              <a:spcBef>
                <a:spcPts val="0"/>
              </a:spcBef>
              <a:spcAft>
                <a:spcPts val="0"/>
              </a:spcAft>
              <a:buNone/>
            </a:pPr>
            <a:r>
              <a:rPr lang="fr-FR" sz="2400" dirty="0"/>
              <a:t>et ce pour la durée de l’expérimentation,</a:t>
            </a:r>
          </a:p>
          <a:p>
            <a:pPr marL="0" indent="0" algn="ctr">
              <a:lnSpc>
                <a:spcPct val="100000"/>
              </a:lnSpc>
              <a:spcBef>
                <a:spcPts val="0"/>
              </a:spcBef>
              <a:spcAft>
                <a:spcPts val="0"/>
              </a:spcAft>
              <a:buNone/>
            </a:pPr>
            <a:r>
              <a:rPr lang="fr-FR" sz="2400" dirty="0"/>
              <a:t> les collectivités et établissements doivent avoir délibéré </a:t>
            </a:r>
          </a:p>
          <a:p>
            <a:pPr marL="0" indent="0" algn="ctr">
              <a:lnSpc>
                <a:spcPct val="100000"/>
              </a:lnSpc>
              <a:spcBef>
                <a:spcPts val="0"/>
              </a:spcBef>
              <a:spcAft>
                <a:spcPts val="0"/>
              </a:spcAft>
              <a:buNone/>
            </a:pPr>
            <a:r>
              <a:rPr lang="fr-FR" sz="2400" b="1" u="sng" dirty="0"/>
              <a:t>au plus tard le 31 </a:t>
            </a:r>
            <a:r>
              <a:rPr lang="fr-FR" sz="2400" b="1" u="sng" dirty="0" smtClean="0"/>
              <a:t>décembre </a:t>
            </a:r>
            <a:r>
              <a:rPr lang="fr-FR" sz="2400" b="1" u="sng" dirty="0"/>
              <a:t>2018 </a:t>
            </a:r>
            <a:r>
              <a:rPr lang="fr-FR" sz="2400" dirty="0"/>
              <a:t> </a:t>
            </a:r>
          </a:p>
          <a:p>
            <a:endParaRPr lang="fr-FR" sz="2400" dirty="0" smtClean="0"/>
          </a:p>
        </p:txBody>
      </p:sp>
      <p:pic>
        <p:nvPicPr>
          <p:cNvPr id="9" name="Image 8"/>
          <p:cNvPicPr>
            <a:picLocks noChangeAspect="1"/>
          </p:cNvPicPr>
          <p:nvPr/>
        </p:nvPicPr>
        <p:blipFill>
          <a:blip r:embed="rId3"/>
          <a:stretch>
            <a:fillRect/>
          </a:stretch>
        </p:blipFill>
        <p:spPr>
          <a:xfrm>
            <a:off x="2252431" y="6067578"/>
            <a:ext cx="543204" cy="543204"/>
          </a:xfrm>
          <a:prstGeom prst="rect">
            <a:avLst/>
          </a:prstGeom>
        </p:spPr>
      </p:pic>
      <p:sp>
        <p:nvSpPr>
          <p:cNvPr id="10" name="Titre 1"/>
          <p:cNvSpPr txBox="1">
            <a:spLocks/>
          </p:cNvSpPr>
          <p:nvPr/>
        </p:nvSpPr>
        <p:spPr>
          <a:xfrm>
            <a:off x="-1012" y="231421"/>
            <a:ext cx="9945112" cy="510909"/>
          </a:xfrm>
          <a:prstGeom prst="rect">
            <a:avLst/>
          </a:prstGeom>
        </p:spPr>
        <p:txBody>
          <a:bodyPr vert="horz" wrap="square" lIns="91440" tIns="45720" rIns="91440" bIns="45720" rtlCol="0" anchor="b">
            <a:sp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algn="ctr"/>
            <a:r>
              <a:rPr lang="fr-FR" sz="3200" dirty="0" smtClean="0">
                <a:solidFill>
                  <a:srgbClr val="FF0000"/>
                </a:solidFill>
                <a:latin typeface="Trebuchet MS" panose="020B0603020202020204" pitchFamily="34" charset="0"/>
              </a:rPr>
              <a:t>Comment s’inscrire dans l’expérimentation de la MPO ?</a:t>
            </a:r>
            <a:endParaRPr lang="fr-FR" sz="3200" dirty="0">
              <a:solidFill>
                <a:srgbClr val="FF0000"/>
              </a:solidFill>
              <a:latin typeface="Trebuchet MS" panose="020B06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055941" y="301799"/>
            <a:ext cx="7728551" cy="667875"/>
          </a:xfrm>
        </p:spPr>
        <p:txBody>
          <a:bodyPr wrap="square">
            <a:spAutoFit/>
          </a:bodyPr>
          <a:lstStyle/>
          <a:p>
            <a:pPr lvl="0" algn="ctr"/>
            <a:r>
              <a:rPr lang="fr-FR" sz="4400" i="1" dirty="0" smtClean="0">
                <a:solidFill>
                  <a:srgbClr val="CC0099"/>
                </a:solidFill>
                <a:latin typeface="Trebuchet MS" panose="020B0603020202020204" pitchFamily="34" charset="0"/>
              </a:rPr>
              <a:t>PLAN</a:t>
            </a:r>
            <a:endParaRPr lang="fr-FR" sz="4400" i="1" dirty="0">
              <a:solidFill>
                <a:srgbClr val="CC0099"/>
              </a:solidFill>
              <a:latin typeface="Trebuchet MS" panose="020B0603020202020204" pitchFamily="34" charset="0"/>
            </a:endParaRPr>
          </a:p>
        </p:txBody>
      </p:sp>
      <p:sp>
        <p:nvSpPr>
          <p:cNvPr id="3" name="Espace réservé du texte 2"/>
          <p:cNvSpPr txBox="1">
            <a:spLocks noGrp="1"/>
          </p:cNvSpPr>
          <p:nvPr>
            <p:ph type="body" idx="4294967295"/>
          </p:nvPr>
        </p:nvSpPr>
        <p:spPr>
          <a:xfrm>
            <a:off x="98412" y="1827224"/>
            <a:ext cx="9798623" cy="3574505"/>
          </a:xfrm>
        </p:spPr>
        <p:txBody>
          <a:bodyPr wrap="square">
            <a:spAutoFit/>
          </a:bodyPr>
          <a:lstStyle/>
          <a:p>
            <a:pPr algn="ctr">
              <a:lnSpc>
                <a:spcPct val="150000"/>
              </a:lnSpc>
              <a:buClr>
                <a:srgbClr val="CC0099"/>
              </a:buClr>
              <a:buFont typeface="Courier New" panose="02070309020205020404" pitchFamily="49" charset="0"/>
              <a:buChar char="o"/>
            </a:pPr>
            <a:r>
              <a:rPr lang="fr-FR" sz="2400" b="1" dirty="0" smtClean="0">
                <a:solidFill>
                  <a:schemeClr val="tx1"/>
                </a:solidFill>
                <a:ea typeface="Arial Unicode MS" pitchFamily="2"/>
                <a:cs typeface="Tahoma" pitchFamily="2"/>
              </a:rPr>
              <a:t> le cadre général de la médiation préalable obligatoire</a:t>
            </a:r>
          </a:p>
          <a:p>
            <a:pPr algn="ctr">
              <a:lnSpc>
                <a:spcPct val="150000"/>
              </a:lnSpc>
              <a:buClr>
                <a:srgbClr val="CC0099"/>
              </a:buClr>
              <a:buFont typeface="Courier New" panose="02070309020205020404" pitchFamily="49" charset="0"/>
              <a:buChar char="o"/>
            </a:pPr>
            <a:r>
              <a:rPr lang="fr-FR" sz="2400" b="1" dirty="0" smtClean="0">
                <a:solidFill>
                  <a:schemeClr val="tx1"/>
                </a:solidFill>
                <a:ea typeface="Arial Unicode MS" pitchFamily="2"/>
                <a:cs typeface="Tahoma" pitchFamily="2"/>
              </a:rPr>
              <a:t> la vision du tribunal administratif de Rennes</a:t>
            </a:r>
          </a:p>
          <a:p>
            <a:pPr algn="ctr">
              <a:lnSpc>
                <a:spcPct val="150000"/>
              </a:lnSpc>
              <a:buClr>
                <a:srgbClr val="CC0099"/>
              </a:buClr>
              <a:buFont typeface="Courier New" panose="02070309020205020404" pitchFamily="49" charset="0"/>
              <a:buChar char="o"/>
            </a:pPr>
            <a:r>
              <a:rPr lang="fr-FR" sz="2400" b="1" dirty="0" smtClean="0">
                <a:solidFill>
                  <a:schemeClr val="tx1"/>
                </a:solidFill>
                <a:ea typeface="Arial Unicode MS" pitchFamily="2"/>
                <a:cs typeface="Tahoma" pitchFamily="2"/>
              </a:rPr>
              <a:t> le champ de compétences de </a:t>
            </a:r>
            <a:r>
              <a:rPr lang="fr-FR" sz="2400" b="1" dirty="0">
                <a:solidFill>
                  <a:schemeClr val="tx1"/>
                </a:solidFill>
                <a:ea typeface="Arial Unicode MS" pitchFamily="2"/>
                <a:cs typeface="Tahoma" pitchFamily="2"/>
              </a:rPr>
              <a:t>la médiation préalable </a:t>
            </a:r>
            <a:r>
              <a:rPr lang="fr-FR" sz="2400" b="1" dirty="0" smtClean="0">
                <a:solidFill>
                  <a:schemeClr val="tx1"/>
                </a:solidFill>
                <a:ea typeface="Arial Unicode MS" pitchFamily="2"/>
                <a:cs typeface="Tahoma" pitchFamily="2"/>
              </a:rPr>
              <a:t>obligatoire « CDG »</a:t>
            </a:r>
          </a:p>
          <a:p>
            <a:pPr algn="ctr">
              <a:lnSpc>
                <a:spcPct val="150000"/>
              </a:lnSpc>
              <a:buClr>
                <a:srgbClr val="CC0099"/>
              </a:buClr>
              <a:buFont typeface="Courier New" panose="02070309020205020404" pitchFamily="49" charset="0"/>
              <a:buChar char="o"/>
            </a:pPr>
            <a:r>
              <a:rPr lang="fr-FR" sz="2400" b="1" dirty="0">
                <a:solidFill>
                  <a:schemeClr val="tx1"/>
                </a:solidFill>
                <a:ea typeface="Arial Unicode MS" pitchFamily="2"/>
                <a:cs typeface="Tahoma" pitchFamily="2"/>
              </a:rPr>
              <a:t> </a:t>
            </a:r>
            <a:r>
              <a:rPr lang="fr-FR" sz="2400" b="1" dirty="0" smtClean="0">
                <a:solidFill>
                  <a:schemeClr val="tx1"/>
                </a:solidFill>
                <a:ea typeface="Arial Unicode MS" pitchFamily="2"/>
                <a:cs typeface="Tahoma" pitchFamily="2"/>
              </a:rPr>
              <a:t>les qualités et garanties du </a:t>
            </a:r>
            <a:r>
              <a:rPr lang="fr-FR" sz="2400" b="1" dirty="0">
                <a:solidFill>
                  <a:schemeClr val="tx1"/>
                </a:solidFill>
                <a:ea typeface="Arial Unicode MS" pitchFamily="2"/>
                <a:cs typeface="Tahoma" pitchFamily="2"/>
              </a:rPr>
              <a:t>médiateur« CDG </a:t>
            </a:r>
            <a:r>
              <a:rPr lang="fr-FR" sz="2400" b="1" dirty="0" smtClean="0">
                <a:solidFill>
                  <a:schemeClr val="tx1"/>
                </a:solidFill>
                <a:ea typeface="Arial Unicode MS" pitchFamily="2"/>
                <a:cs typeface="Tahoma" pitchFamily="2"/>
              </a:rPr>
              <a:t>»</a:t>
            </a:r>
          </a:p>
          <a:p>
            <a:pPr algn="ctr">
              <a:lnSpc>
                <a:spcPct val="150000"/>
              </a:lnSpc>
              <a:buClr>
                <a:srgbClr val="CC0099"/>
              </a:buClr>
              <a:buFont typeface="Courier New" panose="02070309020205020404" pitchFamily="49" charset="0"/>
              <a:buChar char="o"/>
            </a:pPr>
            <a:r>
              <a:rPr lang="fr-FR" sz="2400" b="1" dirty="0">
                <a:solidFill>
                  <a:schemeClr val="tx1"/>
                </a:solidFill>
                <a:ea typeface="Arial Unicode MS" pitchFamily="2"/>
                <a:cs typeface="Tahoma" pitchFamily="2"/>
              </a:rPr>
              <a:t> </a:t>
            </a:r>
            <a:r>
              <a:rPr lang="fr-FR" sz="2400" b="1" dirty="0" smtClean="0">
                <a:solidFill>
                  <a:schemeClr val="tx1"/>
                </a:solidFill>
                <a:ea typeface="Arial Unicode MS" pitchFamily="2"/>
                <a:cs typeface="Tahoma" pitchFamily="2"/>
              </a:rPr>
              <a:t>la procédure de saisine du médiateur « CDG »</a:t>
            </a:r>
            <a:endParaRPr lang="fr-FR" sz="2400" dirty="0">
              <a:solidFill>
                <a:schemeClr val="tx1"/>
              </a:solidFill>
              <a:ea typeface="Arial Unicode MS" pitchFamily="2"/>
              <a:cs typeface="Tahoma" pitchFamily="2"/>
            </a:endParaRPr>
          </a:p>
        </p:txBody>
      </p:sp>
      <p:sp>
        <p:nvSpPr>
          <p:cNvPr id="4" name="Connecteur droit 3"/>
          <p:cNvSpPr/>
          <p:nvPr/>
        </p:nvSpPr>
        <p:spPr>
          <a:xfrm>
            <a:off x="479625" y="1142974"/>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7" name="Rectangle 6"/>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53387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2732" y="146252"/>
            <a:ext cx="9945112" cy="510909"/>
          </a:xfrm>
        </p:spPr>
        <p:txBody>
          <a:bodyPr wrap="square">
            <a:spAutoFit/>
          </a:bodyPr>
          <a:lstStyle/>
          <a:p>
            <a:pPr lvl="0" algn="ctr"/>
            <a:r>
              <a:rPr lang="fr-FR" sz="3200" dirty="0" smtClean="0">
                <a:solidFill>
                  <a:srgbClr val="FF0000"/>
                </a:solidFill>
                <a:latin typeface="Trebuchet MS" panose="020B0603020202020204" pitchFamily="34" charset="0"/>
              </a:rPr>
              <a:t>Comment s’inscrire dans l’expérimentation de la MPO ?</a:t>
            </a:r>
            <a:endParaRPr lang="fr-FR" sz="32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439238" y="2535738"/>
            <a:ext cx="9036050" cy="1004378"/>
          </a:xfrm>
        </p:spPr>
        <p:txBody>
          <a:bodyPr>
            <a:spAutoFit/>
          </a:bodyPr>
          <a:lstStyle/>
          <a:p>
            <a:pPr algn="just"/>
            <a:endParaRPr lang="fr-FR" sz="2400" b="0" dirty="0" smtClean="0">
              <a:solidFill>
                <a:schemeClr val="tx1"/>
              </a:solidFill>
              <a:latin typeface="Trebuchet MS" panose="020B0603020202020204" pitchFamily="34" charset="0"/>
            </a:endParaRPr>
          </a:p>
          <a:p>
            <a:pPr marL="627063" lvl="2" indent="0" algn="just" defTabSz="896938" hangingPunct="0">
              <a:lnSpc>
                <a:spcPct val="150000"/>
              </a:lnSpc>
              <a:spcBef>
                <a:spcPts val="0"/>
              </a:spcBef>
              <a:spcAft>
                <a:spcPts val="1417"/>
              </a:spcAft>
              <a:buClr>
                <a:srgbClr val="000000"/>
              </a:buClr>
              <a:buSzPct val="100000"/>
              <a:buNone/>
            </a:pPr>
            <a:endParaRPr lang="fr-FR" sz="2400" dirty="0">
              <a:solidFill>
                <a:schemeClr val="tx1"/>
              </a:solidFill>
              <a:latin typeface="Trebuchet MS" pitchFamily="34"/>
              <a:ea typeface="Arial Unicode MS" pitchFamily="2"/>
              <a:cs typeface="Tahoma" pitchFamily="2"/>
            </a:endParaRPr>
          </a:p>
        </p:txBody>
      </p:sp>
      <p:sp>
        <p:nvSpPr>
          <p:cNvPr id="4" name="Connecteur droit 3"/>
          <p:cNvSpPr/>
          <p:nvPr/>
        </p:nvSpPr>
        <p:spPr>
          <a:xfrm>
            <a:off x="475288" y="742330"/>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8" name="Espace réservé du texte 2"/>
          <p:cNvSpPr txBox="1">
            <a:spLocks/>
          </p:cNvSpPr>
          <p:nvPr/>
        </p:nvSpPr>
        <p:spPr>
          <a:xfrm>
            <a:off x="137106" y="1082899"/>
            <a:ext cx="9640313" cy="5537413"/>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q"/>
            </a:pPr>
            <a:r>
              <a:rPr lang="fr-FR" sz="2400" dirty="0" smtClean="0"/>
              <a:t> Et </a:t>
            </a:r>
            <a:r>
              <a:rPr lang="fr-FR" sz="2400" dirty="0"/>
              <a:t>s</a:t>
            </a:r>
            <a:r>
              <a:rPr lang="fr-FR" sz="2400" dirty="0" smtClean="0"/>
              <a:t>igner la </a:t>
            </a:r>
            <a:r>
              <a:rPr lang="fr-FR" sz="2400" b="1" dirty="0" smtClean="0"/>
              <a:t>convention</a:t>
            </a:r>
            <a:r>
              <a:rPr lang="fr-FR" sz="2400" dirty="0" smtClean="0"/>
              <a:t> </a:t>
            </a:r>
            <a:r>
              <a:rPr lang="fr-FR" sz="2400" b="1" dirty="0" smtClean="0"/>
              <a:t>de mission facultative </a:t>
            </a:r>
            <a:r>
              <a:rPr lang="fr-FR" sz="2400" dirty="0" smtClean="0"/>
              <a:t>avec le CDG 35 qui précise les points suivants : </a:t>
            </a:r>
          </a:p>
          <a:p>
            <a:pPr algn="just">
              <a:buFont typeface="Arial" panose="020B0604020202020204" pitchFamily="34" charset="0"/>
              <a:buChar char="•"/>
            </a:pPr>
            <a:endParaRPr lang="fr-FR" sz="800" dirty="0" smtClean="0"/>
          </a:p>
          <a:p>
            <a:pPr lvl="3" algn="just">
              <a:buFont typeface="Courier New" panose="02070309020205020404" pitchFamily="49" charset="0"/>
              <a:buChar char="o"/>
            </a:pPr>
            <a:r>
              <a:rPr lang="fr-FR" sz="2400" dirty="0" smtClean="0"/>
              <a:t> l’objet de </a:t>
            </a:r>
            <a:r>
              <a:rPr lang="fr-FR" sz="2400" dirty="0"/>
              <a:t>la convention et de </a:t>
            </a:r>
            <a:r>
              <a:rPr lang="fr-FR" sz="2400" dirty="0" smtClean="0"/>
              <a:t>l’expérimentation</a:t>
            </a:r>
          </a:p>
          <a:p>
            <a:pPr lvl="3" algn="just">
              <a:buFont typeface="Courier New" panose="02070309020205020404" pitchFamily="49" charset="0"/>
              <a:buChar char="o"/>
            </a:pPr>
            <a:r>
              <a:rPr lang="fr-FR" sz="2400" dirty="0" smtClean="0"/>
              <a:t> la </a:t>
            </a:r>
            <a:r>
              <a:rPr lang="fr-FR" sz="2400" dirty="0"/>
              <a:t>désignation du </a:t>
            </a:r>
            <a:r>
              <a:rPr lang="fr-FR" sz="2400" dirty="0" smtClean="0"/>
              <a:t>médiateur</a:t>
            </a:r>
          </a:p>
          <a:p>
            <a:pPr lvl="3" algn="just">
              <a:buFont typeface="Courier New" panose="02070309020205020404" pitchFamily="49" charset="0"/>
              <a:buChar char="o"/>
            </a:pPr>
            <a:r>
              <a:rPr lang="fr-FR" sz="2400" dirty="0" smtClean="0"/>
              <a:t> les </a:t>
            </a:r>
            <a:r>
              <a:rPr lang="fr-FR" sz="2400" dirty="0"/>
              <a:t>aspects de </a:t>
            </a:r>
            <a:r>
              <a:rPr lang="fr-FR" sz="2400" dirty="0" smtClean="0"/>
              <a:t>confidentialité</a:t>
            </a:r>
          </a:p>
          <a:p>
            <a:pPr lvl="3" algn="just">
              <a:buFont typeface="Courier New" panose="02070309020205020404" pitchFamily="49" charset="0"/>
              <a:buChar char="o"/>
            </a:pPr>
            <a:r>
              <a:rPr lang="fr-FR" sz="2400" dirty="0" smtClean="0"/>
              <a:t> le </a:t>
            </a:r>
            <a:r>
              <a:rPr lang="fr-FR" sz="2400" dirty="0"/>
              <a:t>rôle et les compétences du </a:t>
            </a:r>
            <a:r>
              <a:rPr lang="fr-FR" sz="2400" dirty="0" smtClean="0"/>
              <a:t>médiateur</a:t>
            </a:r>
          </a:p>
          <a:p>
            <a:pPr lvl="3" algn="just">
              <a:buFont typeface="Courier New" panose="02070309020205020404" pitchFamily="49" charset="0"/>
              <a:buChar char="o"/>
            </a:pPr>
            <a:r>
              <a:rPr lang="fr-FR" sz="2400" dirty="0" smtClean="0"/>
              <a:t> le </a:t>
            </a:r>
            <a:r>
              <a:rPr lang="fr-FR" sz="2400" dirty="0"/>
              <a:t>domaine d’application de la </a:t>
            </a:r>
            <a:r>
              <a:rPr lang="fr-FR" sz="2400" dirty="0" smtClean="0"/>
              <a:t>médiation</a:t>
            </a:r>
          </a:p>
          <a:p>
            <a:pPr lvl="3" algn="just">
              <a:buFont typeface="Courier New" panose="02070309020205020404" pitchFamily="49" charset="0"/>
              <a:buChar char="o"/>
            </a:pPr>
            <a:r>
              <a:rPr lang="fr-FR" sz="2400" dirty="0" smtClean="0"/>
              <a:t> les </a:t>
            </a:r>
            <a:r>
              <a:rPr lang="fr-FR" sz="2400" dirty="0"/>
              <a:t>conditions d’exercice de la </a:t>
            </a:r>
            <a:r>
              <a:rPr lang="fr-FR" sz="2400" dirty="0" smtClean="0"/>
              <a:t>médiation</a:t>
            </a:r>
          </a:p>
          <a:p>
            <a:pPr lvl="3" algn="just">
              <a:buFont typeface="Courier New" panose="02070309020205020404" pitchFamily="49" charset="0"/>
              <a:buChar char="o"/>
            </a:pPr>
            <a:r>
              <a:rPr lang="fr-FR" sz="2400" dirty="0" smtClean="0"/>
              <a:t> la </a:t>
            </a:r>
            <a:r>
              <a:rPr lang="fr-FR" sz="2400" dirty="0"/>
              <a:t>durée et la fin du processus de </a:t>
            </a:r>
            <a:r>
              <a:rPr lang="fr-FR" sz="2400" dirty="0" smtClean="0"/>
              <a:t>médiation</a:t>
            </a:r>
          </a:p>
          <a:p>
            <a:pPr lvl="3" algn="just">
              <a:buFont typeface="Courier New" panose="02070309020205020404" pitchFamily="49" charset="0"/>
              <a:buChar char="o"/>
            </a:pPr>
            <a:r>
              <a:rPr lang="fr-FR" sz="2400" dirty="0" smtClean="0"/>
              <a:t> la </a:t>
            </a:r>
            <a:r>
              <a:rPr lang="fr-FR" sz="2400" dirty="0"/>
              <a:t>tarification et modalités de facturation du recours à la </a:t>
            </a:r>
            <a:r>
              <a:rPr lang="fr-FR" sz="2400" dirty="0" smtClean="0"/>
              <a:t>médiation</a:t>
            </a:r>
          </a:p>
          <a:p>
            <a:pPr lvl="3" algn="just">
              <a:buFont typeface="Courier New" panose="02070309020205020404" pitchFamily="49" charset="0"/>
              <a:buChar char="o"/>
            </a:pPr>
            <a:r>
              <a:rPr lang="fr-FR" sz="2400" dirty="0" smtClean="0"/>
              <a:t> la </a:t>
            </a:r>
            <a:r>
              <a:rPr lang="fr-FR" sz="2400" dirty="0"/>
              <a:t>durée de la </a:t>
            </a:r>
            <a:r>
              <a:rPr lang="fr-FR" sz="2400" dirty="0" smtClean="0"/>
              <a:t>convention</a:t>
            </a:r>
          </a:p>
          <a:p>
            <a:pPr lvl="3" algn="just">
              <a:buFont typeface="Courier New" panose="02070309020205020404" pitchFamily="49" charset="0"/>
              <a:buChar char="o"/>
            </a:pPr>
            <a:r>
              <a:rPr lang="fr-FR" sz="2400" dirty="0" smtClean="0"/>
              <a:t> l’information </a:t>
            </a:r>
            <a:r>
              <a:rPr lang="fr-FR" sz="2400" dirty="0"/>
              <a:t>des juridictions </a:t>
            </a:r>
            <a:r>
              <a:rPr lang="fr-FR" sz="2400" dirty="0" smtClean="0"/>
              <a:t>administratives</a:t>
            </a:r>
          </a:p>
          <a:p>
            <a:pPr lvl="3" algn="just">
              <a:buFont typeface="Courier New" panose="02070309020205020404" pitchFamily="49" charset="0"/>
              <a:buChar char="o"/>
            </a:pPr>
            <a:r>
              <a:rPr lang="fr-FR" sz="2400" dirty="0" smtClean="0"/>
              <a:t> le </a:t>
            </a:r>
            <a:r>
              <a:rPr lang="fr-FR" sz="2400" dirty="0"/>
              <a:t>règlement de litiges nés de la </a:t>
            </a:r>
            <a:r>
              <a:rPr lang="fr-FR" sz="2400" dirty="0" smtClean="0"/>
              <a:t>convention</a:t>
            </a:r>
          </a:p>
        </p:txBody>
      </p:sp>
      <p:sp>
        <p:nvSpPr>
          <p:cNvPr id="9" name="Rectangle 8"/>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73706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012" y="231421"/>
            <a:ext cx="9945112" cy="510909"/>
          </a:xfrm>
        </p:spPr>
        <p:txBody>
          <a:bodyPr wrap="square">
            <a:spAutoFit/>
          </a:bodyPr>
          <a:lstStyle/>
          <a:p>
            <a:pPr lvl="0" algn="ctr"/>
            <a:r>
              <a:rPr lang="fr-FR" sz="3200" dirty="0" smtClean="0">
                <a:solidFill>
                  <a:srgbClr val="FF0000"/>
                </a:solidFill>
                <a:latin typeface="Trebuchet MS" panose="020B0603020202020204" pitchFamily="34" charset="0"/>
              </a:rPr>
              <a:t>Qui est concerné par l’expérimentation de la MPO ?</a:t>
            </a:r>
            <a:endParaRPr lang="fr-FR" sz="32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439238" y="2535738"/>
            <a:ext cx="9036050" cy="1004378"/>
          </a:xfrm>
        </p:spPr>
        <p:txBody>
          <a:bodyPr>
            <a:spAutoFit/>
          </a:bodyPr>
          <a:lstStyle/>
          <a:p>
            <a:pPr algn="just"/>
            <a:endParaRPr lang="fr-FR" sz="2400" b="0" dirty="0" smtClean="0">
              <a:solidFill>
                <a:schemeClr val="tx1"/>
              </a:solidFill>
              <a:latin typeface="Trebuchet MS" panose="020B0603020202020204" pitchFamily="34" charset="0"/>
            </a:endParaRPr>
          </a:p>
          <a:p>
            <a:pPr marL="627063" lvl="2" indent="0" algn="just" defTabSz="896938" hangingPunct="0">
              <a:lnSpc>
                <a:spcPct val="150000"/>
              </a:lnSpc>
              <a:spcBef>
                <a:spcPts val="0"/>
              </a:spcBef>
              <a:spcAft>
                <a:spcPts val="1417"/>
              </a:spcAft>
              <a:buClr>
                <a:srgbClr val="000000"/>
              </a:buClr>
              <a:buSzPct val="100000"/>
              <a:buNone/>
            </a:pPr>
            <a:endParaRPr lang="fr-FR" sz="2400" dirty="0">
              <a:solidFill>
                <a:schemeClr val="tx1"/>
              </a:solidFill>
              <a:latin typeface="Trebuchet MS" pitchFamily="34"/>
              <a:ea typeface="Arial Unicode MS" pitchFamily="2"/>
              <a:cs typeface="Tahoma" pitchFamily="2"/>
            </a:endParaRPr>
          </a:p>
        </p:txBody>
      </p:sp>
      <p:sp>
        <p:nvSpPr>
          <p:cNvPr id="4" name="Connecteur droit 3"/>
          <p:cNvSpPr/>
          <p:nvPr/>
        </p:nvSpPr>
        <p:spPr>
          <a:xfrm>
            <a:off x="475288" y="912614"/>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8" name="Espace réservé du texte 2"/>
          <p:cNvSpPr txBox="1">
            <a:spLocks/>
          </p:cNvSpPr>
          <p:nvPr/>
        </p:nvSpPr>
        <p:spPr>
          <a:xfrm>
            <a:off x="151387" y="1292450"/>
            <a:ext cx="9640313" cy="3647665"/>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fr-FR" sz="2400" dirty="0" smtClean="0"/>
              <a:t> En application de </a:t>
            </a:r>
            <a:r>
              <a:rPr lang="fr-FR" sz="2400" b="1" dirty="0" smtClean="0"/>
              <a:t>l’article 1</a:t>
            </a:r>
            <a:r>
              <a:rPr lang="fr-FR" sz="2400" b="1" baseline="30000" dirty="0" smtClean="0"/>
              <a:t>er</a:t>
            </a:r>
            <a:r>
              <a:rPr lang="fr-FR" sz="2400" b="1" dirty="0" smtClean="0"/>
              <a:t> du décret </a:t>
            </a:r>
            <a:r>
              <a:rPr lang="fr-FR" sz="2400" b="1" smtClean="0"/>
              <a:t>du 16 </a:t>
            </a:r>
            <a:r>
              <a:rPr lang="fr-FR" sz="2400" b="1" dirty="0" smtClean="0"/>
              <a:t>février 2018 </a:t>
            </a:r>
            <a:r>
              <a:rPr lang="fr-FR" sz="2400" dirty="0" smtClean="0"/>
              <a:t>: </a:t>
            </a:r>
          </a:p>
          <a:p>
            <a:pPr algn="just">
              <a:buFont typeface="Arial" panose="020B0604020202020204" pitchFamily="34" charset="0"/>
              <a:buChar char="•"/>
            </a:pPr>
            <a:endParaRPr lang="fr-FR" sz="2400" dirty="0" smtClean="0"/>
          </a:p>
          <a:p>
            <a:pPr lvl="2" algn="just">
              <a:buFont typeface="Wingdings" panose="05000000000000000000" pitchFamily="2" charset="2"/>
              <a:buChar char="ü"/>
            </a:pPr>
            <a:r>
              <a:rPr lang="fr-FR" sz="2400" dirty="0" smtClean="0"/>
              <a:t> à titre expérimental, sont, </a:t>
            </a:r>
            <a:r>
              <a:rPr lang="fr-FR" sz="2400" b="1" u="sng" dirty="0" smtClean="0"/>
              <a:t>à peine d’irrecevabilité</a:t>
            </a:r>
            <a:r>
              <a:rPr lang="fr-FR" sz="2400" dirty="0" smtClean="0"/>
              <a:t>, précédés d’une médiation les </a:t>
            </a:r>
            <a:r>
              <a:rPr lang="fr-FR" sz="2400" b="1" dirty="0" smtClean="0"/>
              <a:t>recours contentieux formés par les </a:t>
            </a:r>
            <a:r>
              <a:rPr lang="fr-FR" sz="2800" b="1" dirty="0" smtClean="0"/>
              <a:t>agents publics </a:t>
            </a:r>
            <a:r>
              <a:rPr lang="fr-FR" sz="2400" b="1" dirty="0" smtClean="0"/>
              <a:t>… </a:t>
            </a:r>
          </a:p>
          <a:p>
            <a:pPr lvl="2" algn="just">
              <a:buFont typeface="Wingdings" panose="05000000000000000000" pitchFamily="2" charset="2"/>
              <a:buChar char="ü"/>
            </a:pPr>
            <a:endParaRPr lang="fr-FR" sz="2400" b="1" dirty="0" smtClean="0"/>
          </a:p>
          <a:p>
            <a:pPr lvl="2" algn="just">
              <a:buFont typeface="Wingdings" panose="05000000000000000000" pitchFamily="2" charset="2"/>
              <a:buChar char="ü"/>
            </a:pPr>
            <a:r>
              <a:rPr lang="fr-FR" sz="2800" b="1" dirty="0" smtClean="0"/>
              <a:t>des collectivités territoriales et établissements publics locaux qui auront conventionnés avec le CDG</a:t>
            </a:r>
            <a:r>
              <a:rPr lang="fr-FR" sz="2800" dirty="0" smtClean="0"/>
              <a:t> </a:t>
            </a:r>
            <a:r>
              <a:rPr lang="fr-FR" sz="2400" dirty="0" smtClean="0"/>
              <a:t>territorialement compétent proposant la mission de médiation préalable obligatoire au titre de la mission de conseil  juridique </a:t>
            </a:r>
            <a:r>
              <a:rPr lang="fr-FR" sz="1600" i="1" dirty="0" smtClean="0"/>
              <a:t>(article 25 alinéa 1 de la loi du 26 janvier 1984)</a:t>
            </a:r>
          </a:p>
        </p:txBody>
      </p:sp>
      <p:sp>
        <p:nvSpPr>
          <p:cNvPr id="9" name="Rectangle 8"/>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1646586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108503"/>
            <a:ext cx="10080625" cy="563231"/>
          </a:xfrm>
        </p:spPr>
        <p:txBody>
          <a:bodyPr wrap="square">
            <a:spAutoFit/>
          </a:bodyPr>
          <a:lstStyle/>
          <a:p>
            <a:pPr lvl="0" algn="ctr"/>
            <a:r>
              <a:rPr lang="fr-FR" sz="3600" dirty="0" smtClean="0">
                <a:solidFill>
                  <a:srgbClr val="FF0000"/>
                </a:solidFill>
                <a:latin typeface="Trebuchet MS" panose="020B0603020202020204" pitchFamily="34" charset="0"/>
              </a:rPr>
              <a:t>Quels sont les litiges concernés par la MPO ?</a:t>
            </a:r>
            <a:endParaRPr lang="fr-FR" sz="3600" dirty="0">
              <a:solidFill>
                <a:srgbClr val="FF0000"/>
              </a:solidFill>
              <a:latin typeface="Trebuchet MS" panose="020B0603020202020204" pitchFamily="34" charset="0"/>
            </a:endParaRPr>
          </a:p>
        </p:txBody>
      </p:sp>
      <p:sp>
        <p:nvSpPr>
          <p:cNvPr id="4" name="Connecteur droit 3"/>
          <p:cNvSpPr/>
          <p:nvPr/>
        </p:nvSpPr>
        <p:spPr>
          <a:xfrm>
            <a:off x="540312" y="667162"/>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10" name="Espace réservé du texte 2"/>
          <p:cNvSpPr txBox="1">
            <a:spLocks/>
          </p:cNvSpPr>
          <p:nvPr/>
        </p:nvSpPr>
        <p:spPr>
          <a:xfrm>
            <a:off x="139826" y="928467"/>
            <a:ext cx="9670924" cy="6395597"/>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algn="just"/>
            <a:r>
              <a:rPr lang="fr-FR" sz="1600" dirty="0" smtClean="0">
                <a:solidFill>
                  <a:schemeClr val="tx1"/>
                </a:solidFill>
              </a:rPr>
              <a:t>En application de l’article 1</a:t>
            </a:r>
            <a:r>
              <a:rPr lang="fr-FR" sz="1600" baseline="30000" dirty="0" smtClean="0">
                <a:solidFill>
                  <a:schemeClr val="tx1"/>
                </a:solidFill>
              </a:rPr>
              <a:t>er</a:t>
            </a:r>
            <a:r>
              <a:rPr lang="fr-FR" sz="1600" dirty="0" smtClean="0">
                <a:solidFill>
                  <a:schemeClr val="tx1"/>
                </a:solidFill>
              </a:rPr>
              <a:t> du décret n° 2018-101, « à titre expérimental, sont, à peine d'irrecevabilité, précédés d'une médiation les recours contentieux formés par les agents publics civils mentionnés au II à l'encontre des décisions administratives suivantes :</a:t>
            </a:r>
          </a:p>
          <a:p>
            <a:pPr algn="just"/>
            <a:r>
              <a:rPr lang="fr-FR" sz="1600" dirty="0" smtClean="0">
                <a:solidFill>
                  <a:schemeClr val="tx1"/>
                </a:solidFill>
              </a:rPr>
              <a:t>1° Décisions administratives individuelles défavorables relatives à l'un des éléments de rémunération mentionnés au 1</a:t>
            </a:r>
            <a:r>
              <a:rPr lang="fr-FR" sz="1600" baseline="30000" dirty="0" smtClean="0">
                <a:solidFill>
                  <a:schemeClr val="tx1"/>
                </a:solidFill>
              </a:rPr>
              <a:t>er</a:t>
            </a:r>
            <a:r>
              <a:rPr lang="fr-FR" sz="1600" dirty="0" smtClean="0">
                <a:solidFill>
                  <a:schemeClr val="tx1"/>
                </a:solidFill>
              </a:rPr>
              <a:t> alinéa de l’article 20 de la loi du 13 juillet 1983 </a:t>
            </a:r>
          </a:p>
          <a:p>
            <a:pPr algn="just"/>
            <a:r>
              <a:rPr lang="fr-FR" sz="1600" dirty="0" smtClean="0">
                <a:solidFill>
                  <a:schemeClr val="tx1"/>
                </a:solidFill>
              </a:rPr>
              <a:t>2° Refus de détachement, de placement en disponibilité ou de congés non rémunérés prévus pour les agents contractuels aux articles 20, 22, 23, et 33-2 du décret du 17 janvier 1986 susvisé et 15, 17, 18 et 35-2 du décret du 15 février 1988 </a:t>
            </a:r>
          </a:p>
          <a:p>
            <a:pPr algn="just"/>
            <a:r>
              <a:rPr lang="fr-FR" sz="1600" dirty="0" smtClean="0">
                <a:solidFill>
                  <a:schemeClr val="tx1"/>
                </a:solidFill>
              </a:rPr>
              <a:t>3° Décisions administratives individuelles défavorables relatives à la réintégration à l'issue d'un détachement, d'un placement en disponibilité ou d'un congé parental ou relatives au réemploi d'un agent contractuel à l'issue d'un congé mentionné au 2° du présent article </a:t>
            </a:r>
          </a:p>
          <a:p>
            <a:pPr algn="just"/>
            <a:r>
              <a:rPr lang="fr-FR" sz="1600" dirty="0" smtClean="0">
                <a:solidFill>
                  <a:schemeClr val="tx1"/>
                </a:solidFill>
              </a:rPr>
              <a:t>4° Décisions administratives individuelles défavorables relatives au classement de l'agent à l'issue d'un avancement de grade ou d'un changement de corps obtenu par promotion interne </a:t>
            </a:r>
          </a:p>
          <a:p>
            <a:pPr algn="just"/>
            <a:r>
              <a:rPr lang="fr-FR" sz="1600" dirty="0" smtClean="0">
                <a:solidFill>
                  <a:schemeClr val="tx1"/>
                </a:solidFill>
              </a:rPr>
              <a:t>5° Décisions administratives individuelles défavorables relatives à la formation professionnelle tout au long de la vie </a:t>
            </a:r>
          </a:p>
          <a:p>
            <a:pPr algn="just"/>
            <a:r>
              <a:rPr lang="fr-FR" sz="1600" dirty="0" smtClean="0">
                <a:solidFill>
                  <a:schemeClr val="tx1"/>
                </a:solidFill>
              </a:rPr>
              <a:t>6° Décisions administratives individuelles défavorables relatives aux mesures appropriées prises par les employeurs publics à l'égard des travailleurs handicapés en application de l’article 6 </a:t>
            </a:r>
            <a:r>
              <a:rPr lang="fr-FR" sz="1600" dirty="0" err="1" smtClean="0">
                <a:solidFill>
                  <a:schemeClr val="tx1"/>
                </a:solidFill>
              </a:rPr>
              <a:t>sexies</a:t>
            </a:r>
            <a:r>
              <a:rPr lang="fr-FR" sz="1600" dirty="0" smtClean="0">
                <a:solidFill>
                  <a:schemeClr val="tx1"/>
                </a:solidFill>
              </a:rPr>
              <a:t> de la loi du 13 juillet 1983 </a:t>
            </a:r>
          </a:p>
          <a:p>
            <a:pPr algn="just"/>
            <a:r>
              <a:rPr lang="fr-FR" sz="1600" dirty="0" smtClean="0">
                <a:solidFill>
                  <a:schemeClr val="tx1"/>
                </a:solidFill>
              </a:rPr>
              <a:t>7° Décisions administratives individuelles défavorables concernant l'aménagement des conditions de travail des fonctionnaires qui ne sont plus en mesure d'exercer leurs fonctions dans les conditions prévues par les articles 1er des décrets du 30 novembre 1984 et du 30 septembre 1985</a:t>
            </a:r>
          </a:p>
          <a:p>
            <a:pPr algn="just"/>
            <a:endParaRPr lang="fr-FR" sz="2400" dirty="0" smtClean="0"/>
          </a:p>
        </p:txBody>
      </p:sp>
      <p:sp>
        <p:nvSpPr>
          <p:cNvPr id="6" name="Rectangle 5"/>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109188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184547"/>
            <a:ext cx="10080625" cy="615553"/>
          </a:xfrm>
        </p:spPr>
        <p:txBody>
          <a:bodyPr wrap="square">
            <a:spAutoFit/>
          </a:bodyPr>
          <a:lstStyle/>
          <a:p>
            <a:pPr lvl="0" algn="ctr"/>
            <a:r>
              <a:rPr lang="fr-FR" sz="4000" dirty="0" smtClean="0">
                <a:solidFill>
                  <a:srgbClr val="FF0000"/>
                </a:solidFill>
                <a:latin typeface="Trebuchet MS" panose="020B0603020202020204" pitchFamily="34" charset="0"/>
              </a:rPr>
              <a:t>Quels sont les litiges concernés par la MPO ?</a:t>
            </a:r>
            <a:endParaRPr lang="fr-FR" sz="4000" dirty="0">
              <a:solidFill>
                <a:srgbClr val="FF0000"/>
              </a:solidFill>
              <a:latin typeface="Trebuchet MS" panose="020B0603020202020204" pitchFamily="34" charset="0"/>
            </a:endParaRPr>
          </a:p>
        </p:txBody>
      </p:sp>
      <p:sp>
        <p:nvSpPr>
          <p:cNvPr id="4" name="Connecteur droit 3"/>
          <p:cNvSpPr/>
          <p:nvPr/>
        </p:nvSpPr>
        <p:spPr>
          <a:xfrm>
            <a:off x="475288" y="800100"/>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8" name="Espace réservé du texte 2"/>
          <p:cNvSpPr txBox="1">
            <a:spLocks/>
          </p:cNvSpPr>
          <p:nvPr/>
        </p:nvSpPr>
        <p:spPr>
          <a:xfrm>
            <a:off x="139826" y="3236977"/>
            <a:ext cx="9335462" cy="1366528"/>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marL="457200" lvl="0" indent="-457200" algn="just">
              <a:buClr>
                <a:srgbClr val="FF0000"/>
              </a:buClr>
              <a:buFont typeface="+mj-lt"/>
              <a:buAutoNum type="arabicPeriod"/>
            </a:pPr>
            <a:r>
              <a:rPr lang="fr-FR" sz="2400" dirty="0" smtClean="0"/>
              <a:t>Décision individuelle relative à la </a:t>
            </a:r>
            <a:r>
              <a:rPr lang="fr-FR" sz="2400" b="1" dirty="0"/>
              <a:t>rémunération</a:t>
            </a:r>
            <a:r>
              <a:rPr lang="fr-FR" sz="2400" dirty="0"/>
              <a:t> </a:t>
            </a:r>
            <a:r>
              <a:rPr lang="fr-FR" sz="2000" i="1" dirty="0"/>
              <a:t>(traitement, indemnité de résidence, supplément familial de </a:t>
            </a:r>
            <a:r>
              <a:rPr lang="fr-FR" sz="2000" i="1" dirty="0" smtClean="0"/>
              <a:t>traitement, </a:t>
            </a:r>
            <a:r>
              <a:rPr lang="fr-FR" sz="2000" i="1" dirty="0"/>
              <a:t>NBI, </a:t>
            </a:r>
            <a:r>
              <a:rPr lang="fr-FR" sz="2000" i="1" dirty="0" smtClean="0"/>
              <a:t>GIPA, et </a:t>
            </a:r>
            <a:r>
              <a:rPr lang="fr-FR" sz="2000" i="1" dirty="0"/>
              <a:t>autres indemnités instituées par un texte législatif ou </a:t>
            </a:r>
            <a:r>
              <a:rPr lang="fr-FR" sz="2000" i="1" dirty="0" smtClean="0"/>
              <a:t>réglementaire RI-RIFSEEP …)</a:t>
            </a:r>
            <a:r>
              <a:rPr lang="fr-FR" sz="2400" dirty="0"/>
              <a:t> versées aux agents titulaires </a:t>
            </a:r>
            <a:r>
              <a:rPr lang="fr-FR" sz="2400" dirty="0" smtClean="0"/>
              <a:t>et contractuels dans la fonction publiqu</a:t>
            </a:r>
            <a:r>
              <a:rPr lang="fr-FR" sz="2400" dirty="0" smtClean="0"/>
              <a:t>e territoriale</a:t>
            </a:r>
            <a:endParaRPr lang="fr-FR" sz="2400" dirty="0"/>
          </a:p>
        </p:txBody>
      </p:sp>
      <p:sp>
        <p:nvSpPr>
          <p:cNvPr id="10" name="Espace réservé du texte 2"/>
          <p:cNvSpPr txBox="1">
            <a:spLocks/>
          </p:cNvSpPr>
          <p:nvPr/>
        </p:nvSpPr>
        <p:spPr>
          <a:xfrm>
            <a:off x="139826" y="928467"/>
            <a:ext cx="9670924" cy="1725088"/>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algn="just"/>
            <a:r>
              <a:rPr lang="fr-FR" sz="2400" dirty="0" smtClean="0"/>
              <a:t>La MPO ne </a:t>
            </a:r>
            <a:r>
              <a:rPr lang="fr-FR" sz="2400" dirty="0"/>
              <a:t>peut intervenir sur l’ensemble des décisions administratives concernant les </a:t>
            </a:r>
            <a:r>
              <a:rPr lang="fr-FR" sz="2400" dirty="0" smtClean="0"/>
              <a:t>agents territoriaux </a:t>
            </a:r>
          </a:p>
          <a:p>
            <a:pPr algn="just"/>
            <a:r>
              <a:rPr lang="fr-FR" sz="2400" dirty="0" smtClean="0"/>
              <a:t>MAIS uniquement </a:t>
            </a:r>
            <a:r>
              <a:rPr lang="fr-FR" sz="2400" dirty="0"/>
              <a:t>dans </a:t>
            </a:r>
            <a:r>
              <a:rPr lang="fr-FR" sz="2400" b="1" dirty="0" smtClean="0"/>
              <a:t>7 </a:t>
            </a:r>
            <a:r>
              <a:rPr lang="fr-FR" sz="2400" b="1" dirty="0"/>
              <a:t>cas </a:t>
            </a:r>
            <a:r>
              <a:rPr lang="fr-FR" sz="2400" b="1" dirty="0" smtClean="0"/>
              <a:t>de</a:t>
            </a:r>
            <a:r>
              <a:rPr lang="fr-FR" sz="2400" dirty="0" smtClean="0"/>
              <a:t> </a:t>
            </a:r>
            <a:r>
              <a:rPr lang="fr-FR" sz="2800" b="1" dirty="0" smtClean="0"/>
              <a:t>décisions administratives « défavorables »</a:t>
            </a:r>
            <a:r>
              <a:rPr lang="fr-FR" sz="2400" b="1" dirty="0" smtClean="0"/>
              <a:t>.</a:t>
            </a:r>
            <a:endParaRPr lang="fr-FR" sz="2400" dirty="0"/>
          </a:p>
        </p:txBody>
      </p:sp>
      <p:sp>
        <p:nvSpPr>
          <p:cNvPr id="12" name="Bulle ronde 11"/>
          <p:cNvSpPr/>
          <p:nvPr/>
        </p:nvSpPr>
        <p:spPr>
          <a:xfrm>
            <a:off x="3778383" y="5011992"/>
            <a:ext cx="6032367" cy="2101407"/>
          </a:xfrm>
          <a:prstGeom prst="wedgeEllipseCallout">
            <a:avLst>
              <a:gd name="adj1" fmla="val -21871"/>
              <a:gd name="adj2" fmla="val -73015"/>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N’entre pas </a:t>
            </a:r>
            <a:r>
              <a:rPr lang="fr-FR" dirty="0"/>
              <a:t>dans </a:t>
            </a:r>
            <a:r>
              <a:rPr lang="fr-FR" dirty="0" smtClean="0"/>
              <a:t>le champ </a:t>
            </a:r>
            <a:r>
              <a:rPr lang="fr-FR" dirty="0"/>
              <a:t>de </a:t>
            </a:r>
            <a:r>
              <a:rPr lang="fr-FR" dirty="0" smtClean="0"/>
              <a:t>l’expérimentation :</a:t>
            </a:r>
          </a:p>
          <a:p>
            <a:pPr marL="342900" indent="-342900" algn="ctr">
              <a:buFontTx/>
              <a:buChar char="-"/>
            </a:pPr>
            <a:r>
              <a:rPr lang="fr-FR" dirty="0" smtClean="0"/>
              <a:t>la </a:t>
            </a:r>
            <a:r>
              <a:rPr lang="fr-FR" dirty="0"/>
              <a:t>rémunération des agents contractuels </a:t>
            </a:r>
          </a:p>
          <a:p>
            <a:pPr marL="342900" indent="-342900" algn="ctr">
              <a:buFontTx/>
              <a:buChar char="-"/>
            </a:pPr>
            <a:r>
              <a:rPr lang="fr-FR" dirty="0" smtClean="0"/>
              <a:t>les cotisations, les pensions retraite …</a:t>
            </a:r>
            <a:endParaRPr lang="fr-FR" dirty="0"/>
          </a:p>
        </p:txBody>
      </p:sp>
      <p:sp>
        <p:nvSpPr>
          <p:cNvPr id="9" name="Rectangle 8"/>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cxnSp>
        <p:nvCxnSpPr>
          <p:cNvPr id="5" name="Connecteur droit 4"/>
          <p:cNvCxnSpPr/>
          <p:nvPr/>
        </p:nvCxnSpPr>
        <p:spPr>
          <a:xfrm>
            <a:off x="4975288" y="6236677"/>
            <a:ext cx="4051481" cy="78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Légende encadrée 1 5"/>
          <p:cNvSpPr/>
          <p:nvPr/>
        </p:nvSpPr>
        <p:spPr>
          <a:xfrm>
            <a:off x="139826" y="4747237"/>
            <a:ext cx="3166082" cy="2267187"/>
          </a:xfrm>
          <a:prstGeom prst="borderCallout1">
            <a:avLst>
              <a:gd name="adj1" fmla="val 37855"/>
              <a:gd name="adj2" fmla="val 100516"/>
              <a:gd name="adj3" fmla="val 62378"/>
              <a:gd name="adj4" fmla="val 144531"/>
            </a:avLst>
          </a:prstGeom>
          <a:ln>
            <a:solidFill>
              <a:schemeClr val="tx1">
                <a:lumMod val="75000"/>
                <a:lumOff val="2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1" name="ZoneTexte 10"/>
          <p:cNvSpPr txBox="1"/>
          <p:nvPr/>
        </p:nvSpPr>
        <p:spPr>
          <a:xfrm>
            <a:off x="284411" y="4972889"/>
            <a:ext cx="2876912" cy="1815882"/>
          </a:xfrm>
          <a:prstGeom prst="rect">
            <a:avLst/>
          </a:prstGeom>
          <a:noFill/>
        </p:spPr>
        <p:txBody>
          <a:bodyPr wrap="square" rtlCol="0">
            <a:spAutoFit/>
          </a:bodyPr>
          <a:lstStyle/>
          <a:p>
            <a:pPr algn="ctr"/>
            <a:r>
              <a:rPr lang="fr-FR" sz="1600" b="1" dirty="0" smtClean="0"/>
              <a:t>Le conseil d’Etat est venu précisé le 5 octobre 2018 que la rémunération des agents contractuels employés par les collectivités territoriales rentrait dans le </a:t>
            </a:r>
            <a:r>
              <a:rPr lang="fr-FR" sz="1600" b="1" smtClean="0"/>
              <a:t>champ d’application de la MPO</a:t>
            </a:r>
            <a:endParaRPr lang="fr-FR" sz="1600" b="1" dirty="0"/>
          </a:p>
        </p:txBody>
      </p:sp>
    </p:spTree>
    <p:extLst>
      <p:ext uri="{BB962C8B-B14F-4D97-AF65-F5344CB8AC3E}">
        <p14:creationId xmlns:p14="http://schemas.microsoft.com/office/powerpoint/2010/main" val="3885156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20472"/>
            <a:ext cx="10080625" cy="615553"/>
          </a:xfrm>
        </p:spPr>
        <p:txBody>
          <a:bodyPr wrap="square">
            <a:spAutoFit/>
          </a:bodyPr>
          <a:lstStyle/>
          <a:p>
            <a:pPr lvl="0" algn="ctr"/>
            <a:r>
              <a:rPr lang="fr-FR" sz="4000" dirty="0" smtClean="0">
                <a:solidFill>
                  <a:srgbClr val="FF0000"/>
                </a:solidFill>
                <a:latin typeface="Trebuchet MS" panose="020B0603020202020204" pitchFamily="34" charset="0"/>
              </a:rPr>
              <a:t>Quels sont les litiges concernés par la MPO ?</a:t>
            </a:r>
            <a:endParaRPr lang="fr-FR" sz="4000" dirty="0">
              <a:solidFill>
                <a:srgbClr val="FF0000"/>
              </a:solidFill>
              <a:latin typeface="Trebuchet MS" panose="020B0603020202020204" pitchFamily="34" charset="0"/>
            </a:endParaRPr>
          </a:p>
        </p:txBody>
      </p:sp>
      <p:sp>
        <p:nvSpPr>
          <p:cNvPr id="4" name="Connecteur droit 3"/>
          <p:cNvSpPr/>
          <p:nvPr/>
        </p:nvSpPr>
        <p:spPr>
          <a:xfrm>
            <a:off x="475288" y="636025"/>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11" name="Espace réservé du texte 2"/>
          <p:cNvSpPr txBox="1">
            <a:spLocks/>
          </p:cNvSpPr>
          <p:nvPr/>
        </p:nvSpPr>
        <p:spPr>
          <a:xfrm>
            <a:off x="311276" y="1082301"/>
            <a:ext cx="9164012" cy="4675639"/>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marL="457200" lvl="0" indent="-457200" algn="just">
              <a:buClr>
                <a:srgbClr val="FF0000"/>
              </a:buClr>
              <a:buFont typeface="+mj-lt"/>
              <a:buAutoNum type="arabicPeriod" startAt="2"/>
            </a:pPr>
            <a:r>
              <a:rPr lang="fr-FR" sz="2400" dirty="0" smtClean="0"/>
              <a:t>Refus </a:t>
            </a:r>
            <a:r>
              <a:rPr lang="fr-FR" sz="2400" dirty="0"/>
              <a:t>de </a:t>
            </a:r>
            <a:r>
              <a:rPr lang="fr-FR" sz="2400" b="1" dirty="0" smtClean="0"/>
              <a:t>détachement</a:t>
            </a:r>
          </a:p>
          <a:p>
            <a:pPr marL="457200" lvl="0" indent="-457200" algn="just">
              <a:buClr>
                <a:srgbClr val="FF0000"/>
              </a:buClr>
              <a:buFont typeface="+mj-lt"/>
              <a:buAutoNum type="arabicPeriod" startAt="2"/>
            </a:pPr>
            <a:endParaRPr lang="fr-FR" sz="800" dirty="0" smtClean="0"/>
          </a:p>
          <a:p>
            <a:pPr marL="524131" lvl="2" indent="0" algn="just">
              <a:buClr>
                <a:srgbClr val="FF0000"/>
              </a:buClr>
              <a:buNone/>
            </a:pPr>
            <a:r>
              <a:rPr lang="fr-FR" sz="2400" dirty="0" smtClean="0"/>
              <a:t>OU refus de </a:t>
            </a:r>
            <a:r>
              <a:rPr lang="fr-FR" sz="2400" dirty="0"/>
              <a:t>placement en </a:t>
            </a:r>
            <a:r>
              <a:rPr lang="fr-FR" sz="2400" b="1" dirty="0" smtClean="0"/>
              <a:t>disponibilité</a:t>
            </a:r>
          </a:p>
          <a:p>
            <a:pPr marL="524131" lvl="2" indent="0" algn="just">
              <a:buClr>
                <a:srgbClr val="FF0000"/>
              </a:buClr>
              <a:buNone/>
            </a:pPr>
            <a:endParaRPr lang="fr-FR" sz="800" dirty="0" smtClean="0"/>
          </a:p>
          <a:p>
            <a:pPr marL="524131" lvl="2" indent="0" algn="just">
              <a:buClr>
                <a:srgbClr val="FF0000"/>
              </a:buClr>
              <a:buNone/>
            </a:pPr>
            <a:r>
              <a:rPr lang="fr-FR" sz="2400" dirty="0" smtClean="0"/>
              <a:t>OU refus de </a:t>
            </a:r>
            <a:r>
              <a:rPr lang="fr-FR" sz="2400" b="1" dirty="0"/>
              <a:t>congé sans traitement </a:t>
            </a:r>
            <a:r>
              <a:rPr lang="fr-FR" sz="2400" dirty="0"/>
              <a:t>prévus pour les agents </a:t>
            </a:r>
            <a:r>
              <a:rPr lang="fr-FR" sz="2400" dirty="0" smtClean="0"/>
              <a:t>contractuels</a:t>
            </a:r>
            <a:r>
              <a:rPr lang="fr-FR" sz="2400" dirty="0"/>
              <a:t> </a:t>
            </a:r>
            <a:r>
              <a:rPr lang="fr-FR" sz="2400" dirty="0" smtClean="0"/>
              <a:t>soit : </a:t>
            </a:r>
          </a:p>
          <a:p>
            <a:pPr lvl="6">
              <a:buFont typeface="Courier New" panose="02070309020205020404" pitchFamily="49" charset="0"/>
              <a:buChar char="o"/>
            </a:pPr>
            <a:r>
              <a:rPr lang="fr-FR" sz="2400" dirty="0" smtClean="0"/>
              <a:t>congé </a:t>
            </a:r>
            <a:r>
              <a:rPr lang="fr-FR" sz="2400" dirty="0"/>
              <a:t>pour élever un enfant de moins de 8 ans, donner des soins à un proche ou suivre conjoint ou partenaire du PACS pour raisons </a:t>
            </a:r>
            <a:r>
              <a:rPr lang="fr-FR" sz="2400" dirty="0" smtClean="0"/>
              <a:t>professionnelles , si contractuel depuis au moins 1 an</a:t>
            </a:r>
          </a:p>
          <a:p>
            <a:pPr lvl="6">
              <a:buFont typeface="Courier New" panose="02070309020205020404" pitchFamily="49" charset="0"/>
              <a:buChar char="o"/>
            </a:pPr>
            <a:r>
              <a:rPr lang="fr-FR" sz="2400" dirty="0" smtClean="0"/>
              <a:t>congé pour </a:t>
            </a:r>
            <a:r>
              <a:rPr lang="fr-FR" sz="2400" dirty="0"/>
              <a:t>convenances personnelles si CDI</a:t>
            </a:r>
          </a:p>
          <a:p>
            <a:pPr lvl="6">
              <a:buFont typeface="Courier New" panose="02070309020205020404" pitchFamily="49" charset="0"/>
              <a:buChar char="o"/>
            </a:pPr>
            <a:r>
              <a:rPr lang="fr-FR" sz="2400" dirty="0" smtClean="0"/>
              <a:t>congé pour </a:t>
            </a:r>
            <a:r>
              <a:rPr lang="fr-FR" sz="2400" dirty="0"/>
              <a:t>création d’entreprise</a:t>
            </a:r>
          </a:p>
          <a:p>
            <a:pPr lvl="6">
              <a:buFont typeface="Courier New" panose="02070309020205020404" pitchFamily="49" charset="0"/>
              <a:buChar char="o"/>
            </a:pPr>
            <a:r>
              <a:rPr lang="fr-FR" sz="2400" dirty="0"/>
              <a:t>congé </a:t>
            </a:r>
            <a:r>
              <a:rPr lang="fr-FR" sz="2400" dirty="0" smtClean="0"/>
              <a:t>de </a:t>
            </a:r>
            <a:r>
              <a:rPr lang="fr-FR" sz="2400" dirty="0"/>
              <a:t>mobilité si </a:t>
            </a:r>
            <a:r>
              <a:rPr lang="fr-FR" sz="2400" dirty="0" smtClean="0"/>
              <a:t>CDI</a:t>
            </a:r>
            <a:endParaRPr lang="fr-FR" sz="2400" dirty="0"/>
          </a:p>
        </p:txBody>
      </p:sp>
      <p:sp>
        <p:nvSpPr>
          <p:cNvPr id="3" name="Ellipse 2"/>
          <p:cNvSpPr/>
          <p:nvPr/>
        </p:nvSpPr>
        <p:spPr>
          <a:xfrm>
            <a:off x="5720179" y="5039384"/>
            <a:ext cx="4118765" cy="20894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N’entre pas dans le champ de l’expérimentation, les refus d’absence pour évènements </a:t>
            </a:r>
            <a:r>
              <a:rPr lang="fr-FR" sz="2000" dirty="0" smtClean="0"/>
              <a:t>familiaux, les mises à disposition </a:t>
            </a:r>
            <a:r>
              <a:rPr lang="fr-FR" sz="2000" dirty="0"/>
              <a:t>…</a:t>
            </a:r>
          </a:p>
        </p:txBody>
      </p:sp>
      <p:sp>
        <p:nvSpPr>
          <p:cNvPr id="8" name="Rectangle 7"/>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1798595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184547"/>
            <a:ext cx="10080625" cy="615553"/>
          </a:xfrm>
        </p:spPr>
        <p:txBody>
          <a:bodyPr wrap="square">
            <a:spAutoFit/>
          </a:bodyPr>
          <a:lstStyle/>
          <a:p>
            <a:pPr lvl="0" algn="ctr"/>
            <a:r>
              <a:rPr lang="fr-FR" sz="4000" dirty="0" smtClean="0">
                <a:solidFill>
                  <a:srgbClr val="FF0000"/>
                </a:solidFill>
                <a:latin typeface="Trebuchet MS" panose="020B0603020202020204" pitchFamily="34" charset="0"/>
              </a:rPr>
              <a:t>Quels sont les litiges concernés par la MPO ?</a:t>
            </a:r>
            <a:endParaRPr lang="fr-FR" sz="4000" dirty="0">
              <a:solidFill>
                <a:srgbClr val="FF0000"/>
              </a:solidFill>
              <a:latin typeface="Trebuchet MS" panose="020B0603020202020204" pitchFamily="34" charset="0"/>
            </a:endParaRPr>
          </a:p>
        </p:txBody>
      </p:sp>
      <p:sp>
        <p:nvSpPr>
          <p:cNvPr id="4" name="Connecteur droit 3"/>
          <p:cNvSpPr/>
          <p:nvPr/>
        </p:nvSpPr>
        <p:spPr>
          <a:xfrm>
            <a:off x="475288" y="800100"/>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12" name="Espace réservé du texte 2"/>
          <p:cNvSpPr txBox="1">
            <a:spLocks/>
          </p:cNvSpPr>
          <p:nvPr/>
        </p:nvSpPr>
        <p:spPr>
          <a:xfrm>
            <a:off x="229335" y="1189479"/>
            <a:ext cx="9499879" cy="1473224"/>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marL="457200" indent="-457200" algn="just">
              <a:buClr>
                <a:srgbClr val="FF0000"/>
              </a:buClr>
              <a:buFont typeface="+mj-lt"/>
              <a:buAutoNum type="arabicPeriod" startAt="3"/>
            </a:pPr>
            <a:r>
              <a:rPr lang="fr-FR" sz="2400" dirty="0" smtClean="0"/>
              <a:t>Décision individuelle défavorable relative à la </a:t>
            </a:r>
            <a:r>
              <a:rPr lang="fr-FR" sz="2400" b="1" dirty="0"/>
              <a:t>réintégration </a:t>
            </a:r>
            <a:r>
              <a:rPr lang="fr-FR" sz="2400" dirty="0"/>
              <a:t>à l’issue </a:t>
            </a:r>
            <a:r>
              <a:rPr lang="fr-FR" sz="2400" b="1" dirty="0"/>
              <a:t>d’un détachement, d’un placement en disponibilité, d’un congé parental </a:t>
            </a:r>
            <a:endParaRPr lang="fr-FR" sz="2400" b="1" dirty="0" smtClean="0"/>
          </a:p>
          <a:p>
            <a:pPr marL="524131" lvl="2" indent="0" algn="just">
              <a:buClr>
                <a:srgbClr val="FF0000"/>
              </a:buClr>
              <a:buNone/>
            </a:pPr>
            <a:r>
              <a:rPr lang="fr-FR" sz="2400" b="1" dirty="0" smtClean="0"/>
              <a:t>ou </a:t>
            </a:r>
            <a:r>
              <a:rPr lang="fr-FR" sz="2400" b="1" dirty="0"/>
              <a:t>le réemploi </a:t>
            </a:r>
            <a:r>
              <a:rPr lang="fr-FR" sz="2400" dirty="0"/>
              <a:t>d’un agent contractuel à l’issue d’un </a:t>
            </a:r>
            <a:r>
              <a:rPr lang="fr-FR" sz="2400" b="1" dirty="0"/>
              <a:t>congé sans traitement</a:t>
            </a:r>
            <a:r>
              <a:rPr lang="fr-FR" sz="2400" dirty="0"/>
              <a:t> </a:t>
            </a:r>
            <a:r>
              <a:rPr lang="fr-FR" sz="2000" dirty="0" smtClean="0"/>
              <a:t>(</a:t>
            </a:r>
            <a:r>
              <a:rPr lang="fr-FR" sz="2000" i="1" dirty="0" smtClean="0"/>
              <a:t>congés cités au </a:t>
            </a:r>
            <a:r>
              <a:rPr lang="fr-FR" sz="2000" i="1" dirty="0" smtClean="0">
                <a:solidFill>
                  <a:srgbClr val="FF0000"/>
                </a:solidFill>
              </a:rPr>
              <a:t>2.</a:t>
            </a:r>
            <a:r>
              <a:rPr lang="fr-FR" sz="2000" i="1" dirty="0" smtClean="0">
                <a:solidFill>
                  <a:schemeClr val="tx1"/>
                </a:solidFill>
              </a:rPr>
              <a:t>)</a:t>
            </a:r>
            <a:endParaRPr lang="fr-FR" sz="2000" i="1" dirty="0">
              <a:solidFill>
                <a:schemeClr val="tx1"/>
              </a:solidFill>
            </a:endParaRPr>
          </a:p>
        </p:txBody>
      </p:sp>
      <p:sp>
        <p:nvSpPr>
          <p:cNvPr id="13" name="Espace réservé du texte 2"/>
          <p:cNvSpPr txBox="1">
            <a:spLocks/>
          </p:cNvSpPr>
          <p:nvPr/>
        </p:nvSpPr>
        <p:spPr>
          <a:xfrm>
            <a:off x="4868848" y="3016646"/>
            <a:ext cx="4860367" cy="1421928"/>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marL="457200" lvl="0" indent="-457200" algn="just">
              <a:buClr>
                <a:srgbClr val="FF0000"/>
              </a:buClr>
              <a:buFont typeface="+mj-lt"/>
              <a:buAutoNum type="arabicPeriod" startAt="4"/>
            </a:pPr>
            <a:r>
              <a:rPr lang="fr-FR" sz="2400" dirty="0"/>
              <a:t>Décision </a:t>
            </a:r>
            <a:r>
              <a:rPr lang="fr-FR" sz="2400" dirty="0" smtClean="0"/>
              <a:t>individuelle défavorable </a:t>
            </a:r>
            <a:r>
              <a:rPr lang="fr-FR" sz="2400" dirty="0"/>
              <a:t>relative </a:t>
            </a:r>
            <a:r>
              <a:rPr lang="fr-FR" sz="2400" dirty="0" smtClean="0"/>
              <a:t>au </a:t>
            </a:r>
            <a:r>
              <a:rPr lang="fr-FR" sz="2400" dirty="0"/>
              <a:t>classement de l’agent à l’issue d’un avancement de grade ou d’une promotion interne  </a:t>
            </a:r>
          </a:p>
        </p:txBody>
      </p:sp>
      <p:sp>
        <p:nvSpPr>
          <p:cNvPr id="14" name="Bulle ronde 13"/>
          <p:cNvSpPr/>
          <p:nvPr/>
        </p:nvSpPr>
        <p:spPr>
          <a:xfrm>
            <a:off x="229335" y="4722940"/>
            <a:ext cx="7415049" cy="2199970"/>
          </a:xfrm>
          <a:prstGeom prst="wedgeEllipseCallout">
            <a:avLst>
              <a:gd name="adj1" fmla="val 11386"/>
              <a:gd name="adj2" fmla="val -10141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N’entre pas dans le champ de </a:t>
            </a:r>
            <a:r>
              <a:rPr lang="fr-FR" sz="2000" dirty="0" smtClean="0"/>
              <a:t>l’expérimentation, les </a:t>
            </a:r>
            <a:r>
              <a:rPr lang="fr-FR" sz="2000" dirty="0"/>
              <a:t>décisions de refus de </a:t>
            </a:r>
            <a:r>
              <a:rPr lang="fr-FR" sz="2000" dirty="0" smtClean="0"/>
              <a:t>promotion, </a:t>
            </a:r>
          </a:p>
          <a:p>
            <a:pPr algn="ctr"/>
            <a:r>
              <a:rPr lang="fr-FR" sz="2000" dirty="0" smtClean="0"/>
              <a:t>de classement suite à nomination stagiaire </a:t>
            </a:r>
          </a:p>
          <a:p>
            <a:pPr algn="ctr"/>
            <a:r>
              <a:rPr lang="fr-FR" sz="2000" dirty="0" smtClean="0"/>
              <a:t>ou de nomination dans un nouveau grade …</a:t>
            </a:r>
            <a:endParaRPr lang="fr-FR" sz="2000" dirty="0"/>
          </a:p>
        </p:txBody>
      </p:sp>
      <p:sp>
        <p:nvSpPr>
          <p:cNvPr id="8" name="Rectangle 7"/>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3094642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184547"/>
            <a:ext cx="10080625" cy="615553"/>
          </a:xfrm>
        </p:spPr>
        <p:txBody>
          <a:bodyPr wrap="square">
            <a:spAutoFit/>
          </a:bodyPr>
          <a:lstStyle/>
          <a:p>
            <a:pPr lvl="0" algn="ctr"/>
            <a:r>
              <a:rPr lang="fr-FR" sz="4000" dirty="0" smtClean="0">
                <a:solidFill>
                  <a:srgbClr val="FF0000"/>
                </a:solidFill>
                <a:latin typeface="Trebuchet MS" panose="020B0603020202020204" pitchFamily="34" charset="0"/>
              </a:rPr>
              <a:t>Quels sont les litiges concernés par la MPO ?</a:t>
            </a:r>
            <a:endParaRPr lang="fr-FR" sz="40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279456" y="2446180"/>
            <a:ext cx="9036050" cy="1004378"/>
          </a:xfrm>
        </p:spPr>
        <p:txBody>
          <a:bodyPr>
            <a:spAutoFit/>
          </a:bodyPr>
          <a:lstStyle/>
          <a:p>
            <a:pPr algn="just"/>
            <a:endParaRPr lang="fr-FR" sz="2400" b="0" dirty="0" smtClean="0">
              <a:solidFill>
                <a:schemeClr val="tx1"/>
              </a:solidFill>
              <a:latin typeface="Trebuchet MS" panose="020B0603020202020204" pitchFamily="34" charset="0"/>
            </a:endParaRPr>
          </a:p>
          <a:p>
            <a:pPr marL="627063" lvl="2" indent="0" algn="just" defTabSz="896938" hangingPunct="0">
              <a:lnSpc>
                <a:spcPct val="150000"/>
              </a:lnSpc>
              <a:spcBef>
                <a:spcPts val="0"/>
              </a:spcBef>
              <a:spcAft>
                <a:spcPts val="1417"/>
              </a:spcAft>
              <a:buClr>
                <a:srgbClr val="000000"/>
              </a:buClr>
              <a:buSzPct val="100000"/>
              <a:buNone/>
            </a:pPr>
            <a:endParaRPr lang="fr-FR" sz="2400" dirty="0">
              <a:solidFill>
                <a:schemeClr val="tx1"/>
              </a:solidFill>
              <a:latin typeface="Trebuchet MS" pitchFamily="34"/>
              <a:ea typeface="Arial Unicode MS" pitchFamily="2"/>
              <a:cs typeface="Tahoma" pitchFamily="2"/>
            </a:endParaRPr>
          </a:p>
        </p:txBody>
      </p:sp>
      <p:sp>
        <p:nvSpPr>
          <p:cNvPr id="4" name="Connecteur droit 3"/>
          <p:cNvSpPr/>
          <p:nvPr/>
        </p:nvSpPr>
        <p:spPr>
          <a:xfrm>
            <a:off x="475288" y="800100"/>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13" name="Espace réservé du texte 2"/>
          <p:cNvSpPr txBox="1">
            <a:spLocks/>
          </p:cNvSpPr>
          <p:nvPr/>
        </p:nvSpPr>
        <p:spPr>
          <a:xfrm>
            <a:off x="237644" y="1155580"/>
            <a:ext cx="9475288" cy="4430444"/>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marL="457200" lvl="0" indent="-457200" algn="just">
              <a:buClr>
                <a:srgbClr val="FF0000"/>
              </a:buClr>
              <a:buFont typeface="+mj-lt"/>
              <a:buAutoNum type="arabicPeriod" startAt="5"/>
            </a:pPr>
            <a:r>
              <a:rPr lang="fr-FR" sz="2400" dirty="0" smtClean="0"/>
              <a:t>Décision individuelle défavorable </a:t>
            </a:r>
            <a:r>
              <a:rPr lang="fr-FR" sz="2400" dirty="0"/>
              <a:t>relative </a:t>
            </a:r>
            <a:r>
              <a:rPr lang="fr-FR" sz="2400" dirty="0" smtClean="0"/>
              <a:t>à la </a:t>
            </a:r>
            <a:r>
              <a:rPr lang="fr-FR" sz="2400" b="1" dirty="0" smtClean="0"/>
              <a:t>formation professionnelle tout au long de la vie</a:t>
            </a:r>
            <a:r>
              <a:rPr lang="fr-FR" sz="2400" dirty="0" smtClean="0"/>
              <a:t> </a:t>
            </a:r>
            <a:r>
              <a:rPr lang="fr-FR" sz="1600" i="1" dirty="0" smtClean="0"/>
              <a:t>(décret n° 2007-1845) </a:t>
            </a:r>
            <a:r>
              <a:rPr lang="fr-FR" sz="2400" dirty="0" smtClean="0"/>
              <a:t>: </a:t>
            </a:r>
          </a:p>
          <a:p>
            <a:pPr marL="457200" lvl="0" indent="-457200" algn="just">
              <a:buClr>
                <a:srgbClr val="FF0000"/>
              </a:buClr>
              <a:buFont typeface="+mj-lt"/>
              <a:buAutoNum type="arabicPeriod" startAt="5"/>
            </a:pPr>
            <a:endParaRPr lang="fr-FR" sz="2400" dirty="0" smtClean="0"/>
          </a:p>
          <a:p>
            <a:pPr marL="457200" lvl="0" indent="-457200" algn="just">
              <a:buClr>
                <a:srgbClr val="FF0000"/>
              </a:buClr>
              <a:buFont typeface="+mj-lt"/>
              <a:buAutoNum type="arabicPeriod" startAt="5"/>
            </a:pPr>
            <a:endParaRPr lang="fr-FR" sz="2400" dirty="0" smtClean="0"/>
          </a:p>
          <a:p>
            <a:pPr marL="457200" lvl="0" indent="-457200" algn="just">
              <a:buClr>
                <a:srgbClr val="FF0000"/>
              </a:buClr>
              <a:buFont typeface="+mj-lt"/>
              <a:buAutoNum type="arabicPeriod" startAt="5"/>
            </a:pPr>
            <a:endParaRPr lang="fr-FR" sz="2400" dirty="0"/>
          </a:p>
          <a:p>
            <a:pPr marL="457200" lvl="0" indent="-457200" algn="just">
              <a:buClr>
                <a:srgbClr val="FF0000"/>
              </a:buClr>
              <a:buFont typeface="+mj-lt"/>
              <a:buAutoNum type="arabicPeriod" startAt="5"/>
            </a:pPr>
            <a:endParaRPr lang="fr-FR" sz="2400" dirty="0" smtClean="0"/>
          </a:p>
          <a:p>
            <a:pPr marL="457200" lvl="0" indent="-457200" algn="just">
              <a:buClr>
                <a:srgbClr val="FF0000"/>
              </a:buClr>
              <a:buFont typeface="+mj-lt"/>
              <a:buAutoNum type="arabicPeriod" startAt="5"/>
            </a:pPr>
            <a:endParaRPr lang="fr-FR" sz="2400" dirty="0"/>
          </a:p>
          <a:p>
            <a:pPr marL="457200" lvl="0" indent="-457200" algn="just">
              <a:buClr>
                <a:srgbClr val="FF0000"/>
              </a:buClr>
              <a:buFont typeface="+mj-lt"/>
              <a:buAutoNum type="arabicPeriod" startAt="5"/>
            </a:pPr>
            <a:endParaRPr lang="fr-FR" sz="2400" dirty="0" smtClean="0"/>
          </a:p>
          <a:p>
            <a:pPr marL="457200" lvl="0" indent="-457200" algn="just">
              <a:buClr>
                <a:srgbClr val="FF0000"/>
              </a:buClr>
              <a:buFont typeface="+mj-lt"/>
              <a:buAutoNum type="arabicPeriod" startAt="5"/>
            </a:pPr>
            <a:endParaRPr lang="fr-FR" sz="2400" dirty="0" smtClean="0"/>
          </a:p>
        </p:txBody>
      </p:sp>
      <p:graphicFrame>
        <p:nvGraphicFramePr>
          <p:cNvPr id="6" name="Tableau 5"/>
          <p:cNvGraphicFramePr>
            <a:graphicFrameLocks noGrp="1"/>
          </p:cNvGraphicFramePr>
          <p:nvPr>
            <p:extLst>
              <p:ext uri="{D42A27DB-BD31-4B8C-83A1-F6EECF244321}">
                <p14:modId xmlns:p14="http://schemas.microsoft.com/office/powerpoint/2010/main" val="3594428298"/>
              </p:ext>
            </p:extLst>
          </p:nvPr>
        </p:nvGraphicFramePr>
        <p:xfrm>
          <a:off x="475288" y="2361928"/>
          <a:ext cx="9000000" cy="4183184"/>
        </p:xfrm>
        <a:graphic>
          <a:graphicData uri="http://schemas.openxmlformats.org/drawingml/2006/table">
            <a:tbl>
              <a:tblPr firstRow="1" bandRow="1">
                <a:tableStyleId>{5C22544A-7EE6-4342-B048-85BDC9FD1C3A}</a:tableStyleId>
              </a:tblPr>
              <a:tblGrid>
                <a:gridCol w="4500000"/>
                <a:gridCol w="4500000"/>
              </a:tblGrid>
              <a:tr h="556064">
                <a:tc>
                  <a:txBody>
                    <a:bodyPr/>
                    <a:lstStyle/>
                    <a:p>
                      <a:pPr algn="ctr"/>
                      <a:r>
                        <a:rPr lang="fr-FR" i="1" dirty="0" smtClean="0">
                          <a:solidFill>
                            <a:schemeClr val="tx1"/>
                          </a:solidFill>
                        </a:rPr>
                        <a:t>Fonctionnaires </a:t>
                      </a:r>
                      <a:endParaRPr lang="fr-FR"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i="1" dirty="0" smtClean="0">
                          <a:solidFill>
                            <a:schemeClr val="tx1"/>
                          </a:solidFill>
                        </a:rPr>
                        <a:t>Contractuels</a:t>
                      </a:r>
                      <a:endParaRPr lang="fr-FR"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3361">
                <a:tc grid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2000" dirty="0" smtClean="0">
                          <a:solidFill>
                            <a:schemeClr val="tx1"/>
                          </a:solidFill>
                        </a:rPr>
                        <a:t>La formation de perfectionnement et la formation de préparation aux concours et examens professionnels de la fonction publique</a:t>
                      </a:r>
                    </a:p>
                    <a:p>
                      <a:pPr marL="0" marR="0" lvl="0" indent="0" algn="ctr" defTabSz="1007943" rtl="0" eaLnBrk="1" fontAlgn="auto" latinLnBrk="0" hangingPunct="1">
                        <a:lnSpc>
                          <a:spcPct val="100000"/>
                        </a:lnSpc>
                        <a:spcBef>
                          <a:spcPts val="0"/>
                        </a:spcBef>
                        <a:spcAft>
                          <a:spcPts val="0"/>
                        </a:spcAft>
                        <a:buClrTx/>
                        <a:buSzTx/>
                        <a:buFontTx/>
                        <a:buNone/>
                        <a:tabLst/>
                        <a:defRPr/>
                      </a:pP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6064">
                <a:tc gridSpan="2">
                  <a:txBody>
                    <a:bodyPr/>
                    <a:lstStyle/>
                    <a:p>
                      <a:pPr algn="ctr"/>
                      <a:r>
                        <a:rPr lang="fr-FR" sz="2000" dirty="0" smtClean="0"/>
                        <a:t>La formation personnelle suivie à l'initiative de</a:t>
                      </a:r>
                      <a:r>
                        <a:rPr lang="fr-FR" sz="2000" baseline="0" dirty="0" smtClean="0"/>
                        <a:t> l’agent</a:t>
                      </a:r>
                      <a:r>
                        <a:rPr lang="fr-FR" sz="2000" dirty="0" smtClean="0"/>
                        <a:t> :</a:t>
                      </a:r>
                    </a:p>
                    <a:p>
                      <a:pPr marL="1384508" lvl="4" indent="-457200" algn="ctr">
                        <a:buClr>
                          <a:srgbClr val="FF0000"/>
                        </a:buClr>
                        <a:buFont typeface="Calibri" panose="020F0502020204030204" pitchFamily="34" charset="0"/>
                        <a:buChar char="−"/>
                      </a:pPr>
                      <a:r>
                        <a:rPr lang="fr-FR" sz="2000" dirty="0" smtClean="0"/>
                        <a:t>le congé de formation professionnelle  </a:t>
                      </a:r>
                    </a:p>
                    <a:p>
                      <a:pPr marL="1384508" lvl="4" indent="-457200" algn="ctr">
                        <a:buClr>
                          <a:srgbClr val="FF0000"/>
                        </a:buClr>
                        <a:buFont typeface="Calibri" panose="020F0502020204030204" pitchFamily="34" charset="0"/>
                        <a:buChar char="−"/>
                      </a:pPr>
                      <a:r>
                        <a:rPr lang="fr-FR" sz="2000" dirty="0" smtClean="0"/>
                        <a:t>le congé pour bilan de compétences</a:t>
                      </a:r>
                    </a:p>
                    <a:p>
                      <a:pPr marL="1384508" lvl="4" indent="-457200" algn="ctr">
                        <a:buClr>
                          <a:srgbClr val="FF0000"/>
                        </a:buClr>
                        <a:buFont typeface="Calibri" panose="020F0502020204030204" pitchFamily="34" charset="0"/>
                        <a:buChar char="−"/>
                      </a:pPr>
                      <a:r>
                        <a:rPr lang="fr-FR" sz="2000" dirty="0" smtClean="0"/>
                        <a:t>le congé pour validation des acquis de l'expérience</a:t>
                      </a:r>
                    </a:p>
                    <a:p>
                      <a:pPr algn="ct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6064">
                <a:tc>
                  <a:txBody>
                    <a:bodyPr/>
                    <a:lstStyle/>
                    <a:p>
                      <a:pPr marL="285750" marR="0" lvl="0" indent="-285750" algn="ctr" defTabSz="1007943" rtl="0" eaLnBrk="1" fontAlgn="auto" latinLnBrk="0" hangingPunct="1">
                        <a:lnSpc>
                          <a:spcPct val="100000"/>
                        </a:lnSpc>
                        <a:spcBef>
                          <a:spcPts val="0"/>
                        </a:spcBef>
                        <a:spcAft>
                          <a:spcPts val="0"/>
                        </a:spcAft>
                        <a:buClr>
                          <a:srgbClr val="FF0000"/>
                        </a:buClr>
                        <a:buSzTx/>
                        <a:buFont typeface="Calibri" panose="020F0502020204030204" pitchFamily="34" charset="0"/>
                        <a:buChar char="−"/>
                        <a:tabLst/>
                        <a:defRPr/>
                      </a:pPr>
                      <a:r>
                        <a:rPr lang="fr-FR" sz="2000" dirty="0" smtClean="0"/>
                        <a:t>la mise en disponibilité pour effectuer des études ou recherches présentant un caractère d'intérêt général</a:t>
                      </a: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1267844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184547"/>
            <a:ext cx="10080625" cy="615553"/>
          </a:xfrm>
        </p:spPr>
        <p:txBody>
          <a:bodyPr wrap="square">
            <a:spAutoFit/>
          </a:bodyPr>
          <a:lstStyle/>
          <a:p>
            <a:pPr lvl="0" algn="ctr"/>
            <a:r>
              <a:rPr lang="fr-FR" sz="4000" dirty="0" smtClean="0">
                <a:solidFill>
                  <a:srgbClr val="FF0000"/>
                </a:solidFill>
                <a:latin typeface="Trebuchet MS" panose="020B0603020202020204" pitchFamily="34" charset="0"/>
              </a:rPr>
              <a:t>Quels sont les litiges concernés par la MPO ?</a:t>
            </a:r>
            <a:endParaRPr lang="fr-FR" sz="40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439238" y="2535738"/>
            <a:ext cx="9036050" cy="1004378"/>
          </a:xfrm>
        </p:spPr>
        <p:txBody>
          <a:bodyPr>
            <a:spAutoFit/>
          </a:bodyPr>
          <a:lstStyle/>
          <a:p>
            <a:pPr algn="just"/>
            <a:endParaRPr lang="fr-FR" sz="2400" b="0" dirty="0" smtClean="0">
              <a:solidFill>
                <a:schemeClr val="tx1"/>
              </a:solidFill>
              <a:latin typeface="Trebuchet MS" panose="020B0603020202020204" pitchFamily="34" charset="0"/>
            </a:endParaRPr>
          </a:p>
          <a:p>
            <a:pPr marL="627063" lvl="2" indent="0" algn="just" defTabSz="896938" hangingPunct="0">
              <a:lnSpc>
                <a:spcPct val="150000"/>
              </a:lnSpc>
              <a:spcBef>
                <a:spcPts val="0"/>
              </a:spcBef>
              <a:spcAft>
                <a:spcPts val="1417"/>
              </a:spcAft>
              <a:buClr>
                <a:srgbClr val="000000"/>
              </a:buClr>
              <a:buSzPct val="100000"/>
              <a:buNone/>
            </a:pPr>
            <a:endParaRPr lang="fr-FR" sz="2400" dirty="0">
              <a:solidFill>
                <a:schemeClr val="tx1"/>
              </a:solidFill>
              <a:latin typeface="Trebuchet MS" pitchFamily="34"/>
              <a:ea typeface="Arial Unicode MS" pitchFamily="2"/>
              <a:cs typeface="Tahoma" pitchFamily="2"/>
            </a:endParaRPr>
          </a:p>
        </p:txBody>
      </p:sp>
      <p:sp>
        <p:nvSpPr>
          <p:cNvPr id="4" name="Connecteur droit 3"/>
          <p:cNvSpPr/>
          <p:nvPr/>
        </p:nvSpPr>
        <p:spPr>
          <a:xfrm>
            <a:off x="475288" y="800100"/>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8" name="Espace réservé du texte 2"/>
          <p:cNvSpPr txBox="1">
            <a:spLocks/>
          </p:cNvSpPr>
          <p:nvPr/>
        </p:nvSpPr>
        <p:spPr>
          <a:xfrm>
            <a:off x="219618" y="1037172"/>
            <a:ext cx="9475288" cy="2223686"/>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marL="457200" lvl="0" indent="-457200" algn="just">
              <a:buClr>
                <a:srgbClr val="FF0000"/>
              </a:buClr>
              <a:buFont typeface="+mj-lt"/>
              <a:buAutoNum type="arabicPeriod" startAt="6"/>
            </a:pPr>
            <a:r>
              <a:rPr lang="fr-FR" sz="2400" dirty="0"/>
              <a:t>Décision individuelle défavorable </a:t>
            </a:r>
            <a:r>
              <a:rPr lang="fr-FR" sz="2400" dirty="0" smtClean="0"/>
              <a:t>concernant les mesures appropriées prises par les employeurs publics à l’égard des </a:t>
            </a:r>
            <a:r>
              <a:rPr lang="fr-FR" sz="2400" b="1" dirty="0" smtClean="0"/>
              <a:t>travailleurs handicapés </a:t>
            </a:r>
            <a:r>
              <a:rPr lang="fr-FR" sz="2000" dirty="0" smtClean="0"/>
              <a:t>(pour l’accès, conservation, aménagement de l’emploi …)</a:t>
            </a:r>
            <a:endParaRPr lang="fr-FR" sz="800" dirty="0" smtClean="0"/>
          </a:p>
          <a:p>
            <a:pPr marL="457200" lvl="0" indent="-457200" algn="just">
              <a:buClr>
                <a:srgbClr val="FF0000"/>
              </a:buClr>
              <a:buFont typeface="+mj-lt"/>
              <a:buAutoNum type="arabicPeriod" startAt="7"/>
            </a:pPr>
            <a:r>
              <a:rPr lang="fr-FR" sz="2400" dirty="0"/>
              <a:t>Décision individuelle défavorable </a:t>
            </a:r>
            <a:r>
              <a:rPr lang="fr-FR" sz="2400" dirty="0" smtClean="0"/>
              <a:t>concernant </a:t>
            </a:r>
            <a:r>
              <a:rPr lang="fr-FR" sz="2400" b="1" dirty="0" smtClean="0"/>
              <a:t>l’aménagement </a:t>
            </a:r>
            <a:r>
              <a:rPr lang="fr-FR" sz="2400" b="1" dirty="0"/>
              <a:t>des conditions de travail des fonctionnaires reconnus inaptes </a:t>
            </a:r>
            <a:r>
              <a:rPr lang="fr-FR" sz="2400" dirty="0" smtClean="0"/>
              <a:t>à l’exercice de leurs fonctions</a:t>
            </a:r>
            <a:r>
              <a:rPr lang="fr-FR" sz="2400" dirty="0"/>
              <a:t> </a:t>
            </a:r>
            <a:r>
              <a:rPr lang="fr-FR" sz="2400" dirty="0" smtClean="0"/>
              <a:t>:</a:t>
            </a:r>
            <a:endParaRPr lang="fr-FR" sz="1600" i="1" dirty="0" smtClean="0"/>
          </a:p>
        </p:txBody>
      </p:sp>
      <p:graphicFrame>
        <p:nvGraphicFramePr>
          <p:cNvPr id="5" name="Tableau 4"/>
          <p:cNvGraphicFramePr>
            <a:graphicFrameLocks noGrp="1"/>
          </p:cNvGraphicFramePr>
          <p:nvPr>
            <p:extLst>
              <p:ext uri="{D42A27DB-BD31-4B8C-83A1-F6EECF244321}">
                <p14:modId xmlns:p14="http://schemas.microsoft.com/office/powerpoint/2010/main" val="1135518513"/>
              </p:ext>
            </p:extLst>
          </p:nvPr>
        </p:nvGraphicFramePr>
        <p:xfrm>
          <a:off x="237644" y="3260858"/>
          <a:ext cx="9475288" cy="3505200"/>
        </p:xfrm>
        <a:graphic>
          <a:graphicData uri="http://schemas.openxmlformats.org/drawingml/2006/table">
            <a:tbl>
              <a:tblPr firstRow="1" bandRow="1">
                <a:tableStyleId>{5C22544A-7EE6-4342-B048-85BDC9FD1C3A}</a:tableStyleId>
              </a:tblPr>
              <a:tblGrid>
                <a:gridCol w="4737644"/>
                <a:gridCol w="4737644"/>
              </a:tblGrid>
              <a:tr h="3327699">
                <a:tc>
                  <a:txBody>
                    <a:bodyPr/>
                    <a:lstStyle/>
                    <a:p>
                      <a:pPr algn="just"/>
                      <a:r>
                        <a:rPr lang="fr-FR" sz="1600" b="0" dirty="0" smtClean="0">
                          <a:solidFill>
                            <a:schemeClr val="tx1"/>
                          </a:solidFill>
                        </a:rPr>
                        <a:t>Lorsqu'un fonctionnaire n'est plus en mesure d'exercer ses fonctions, de façon temporaire ou permanente, et si les nécessités du service ne permettent pas un aménagement des conditions de travail, l'administration, après avis du médecin de prévention, dans l'hypothèse où l'état de ce fonctionnaire n'a pas rendu nécessaire l'octroi d'un congé de maladie, ou du comité médical si un tel congé a été accordé, peut affecter ce fonctionnaire dans un emploi de son grade, dans lequel les conditions de service sont de nature à permettre à l'intéressé d'assurer les fonctions correspondantes.</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fr-FR" sz="1600" b="0" dirty="0" smtClean="0">
                          <a:solidFill>
                            <a:schemeClr val="tx1"/>
                          </a:solidFill>
                        </a:rPr>
                        <a:t>Lorsque l'état physique d'un fonctionnaire territorial ne lui permet plus d'exercer normalement ses fonctions et que les nécessités du service ne permettent pas d'aménager ses conditions de travail, le fonctionnaire peut être affecté dans un autre emploi de son grade après avis de la CAP.</a:t>
                      </a:r>
                    </a:p>
                    <a:p>
                      <a:pPr algn="just"/>
                      <a:r>
                        <a:rPr lang="fr-FR" sz="1600" b="0" dirty="0" smtClean="0">
                          <a:solidFill>
                            <a:schemeClr val="tx1"/>
                          </a:solidFill>
                        </a:rPr>
                        <a:t>L'autorité territoriale procède à cette affectation après avis du service de médecine professionnelle et de prévention, dans l'hypothèse où l'état de ce fonctionnaire n'a pas rendu nécessaire l'octroi d'un congé de maladie, ou du comité médical si un tel congé a été accordé. Cette affectation est prononcée sur proposition du CNFPT ou du CDG lorsque la collectivité ou l'établissement y est affilié.</a:t>
                      </a:r>
                      <a:endParaRPr lang="fr-F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Rectangle 8"/>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753822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83050" y="260715"/>
            <a:ext cx="10080625" cy="510909"/>
          </a:xfrm>
        </p:spPr>
        <p:txBody>
          <a:bodyPr wrap="square">
            <a:spAutoFit/>
          </a:bodyPr>
          <a:lstStyle/>
          <a:p>
            <a:pPr lvl="0" algn="ctr"/>
            <a:r>
              <a:rPr lang="fr-FR" sz="3200" dirty="0" smtClean="0">
                <a:solidFill>
                  <a:srgbClr val="FF0000"/>
                </a:solidFill>
                <a:latin typeface="Trebuchet MS" panose="020B0603020202020204" pitchFamily="34" charset="0"/>
              </a:rPr>
              <a:t>Quels sont les litiges non concernés par la MPO ?</a:t>
            </a:r>
            <a:endParaRPr lang="fr-FR" sz="32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439238" y="2535738"/>
            <a:ext cx="9036050" cy="1004378"/>
          </a:xfrm>
        </p:spPr>
        <p:txBody>
          <a:bodyPr>
            <a:spAutoFit/>
          </a:bodyPr>
          <a:lstStyle/>
          <a:p>
            <a:pPr algn="just"/>
            <a:endParaRPr lang="fr-FR" sz="2400" b="0" dirty="0" smtClean="0">
              <a:solidFill>
                <a:schemeClr val="tx1"/>
              </a:solidFill>
              <a:latin typeface="Trebuchet MS" panose="020B0603020202020204" pitchFamily="34" charset="0"/>
            </a:endParaRPr>
          </a:p>
          <a:p>
            <a:pPr marL="627063" lvl="2" indent="0" algn="just" defTabSz="896938" hangingPunct="0">
              <a:lnSpc>
                <a:spcPct val="150000"/>
              </a:lnSpc>
              <a:spcBef>
                <a:spcPts val="0"/>
              </a:spcBef>
              <a:spcAft>
                <a:spcPts val="1417"/>
              </a:spcAft>
              <a:buClr>
                <a:srgbClr val="000000"/>
              </a:buClr>
              <a:buSzPct val="100000"/>
              <a:buNone/>
            </a:pPr>
            <a:endParaRPr lang="fr-FR" sz="2400" dirty="0">
              <a:solidFill>
                <a:schemeClr val="tx1"/>
              </a:solidFill>
              <a:latin typeface="Trebuchet MS" pitchFamily="34"/>
              <a:ea typeface="Arial Unicode MS" pitchFamily="2"/>
              <a:cs typeface="Tahoma" pitchFamily="2"/>
            </a:endParaRPr>
          </a:p>
        </p:txBody>
      </p:sp>
      <p:sp>
        <p:nvSpPr>
          <p:cNvPr id="4" name="Connecteur droit 3"/>
          <p:cNvSpPr/>
          <p:nvPr/>
        </p:nvSpPr>
        <p:spPr>
          <a:xfrm>
            <a:off x="475288" y="800100"/>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8" name="Espace réservé du texte 2"/>
          <p:cNvSpPr txBox="1">
            <a:spLocks/>
          </p:cNvSpPr>
          <p:nvPr/>
        </p:nvSpPr>
        <p:spPr>
          <a:xfrm>
            <a:off x="219619" y="1220052"/>
            <a:ext cx="9475288" cy="5396862"/>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marL="0" lvl="0" indent="0" algn="just">
              <a:buClr>
                <a:srgbClr val="FF0000"/>
              </a:buClr>
              <a:buNone/>
            </a:pPr>
            <a:endParaRPr lang="fr-FR" sz="1800" dirty="0" smtClean="0"/>
          </a:p>
          <a:p>
            <a:pPr marL="0" lvl="0" indent="0" algn="just">
              <a:buClr>
                <a:srgbClr val="FF0000"/>
              </a:buClr>
              <a:buNone/>
            </a:pPr>
            <a:r>
              <a:rPr lang="fr-FR" sz="2400" dirty="0" smtClean="0"/>
              <a:t> </a:t>
            </a:r>
          </a:p>
          <a:p>
            <a:pPr marL="457200" lvl="0" indent="-457200" algn="just">
              <a:buClr>
                <a:srgbClr val="FF0000"/>
              </a:buClr>
              <a:buFont typeface="+mj-lt"/>
              <a:buAutoNum type="arabicPeriod" startAt="6"/>
            </a:pPr>
            <a:endParaRPr lang="fr-FR" sz="2400" dirty="0"/>
          </a:p>
          <a:p>
            <a:pPr marL="457200" lvl="0" indent="-457200" algn="just">
              <a:buClr>
                <a:srgbClr val="FF0000"/>
              </a:buClr>
              <a:buFont typeface="+mj-lt"/>
              <a:buAutoNum type="arabicPeriod" startAt="6"/>
            </a:pPr>
            <a:endParaRPr lang="fr-FR" sz="2400" dirty="0" smtClean="0"/>
          </a:p>
          <a:p>
            <a:pPr marL="457200" lvl="0" indent="-457200" algn="just">
              <a:buClr>
                <a:srgbClr val="FF0000"/>
              </a:buClr>
              <a:buFont typeface="+mj-lt"/>
              <a:buAutoNum type="arabicPeriod" startAt="6"/>
            </a:pPr>
            <a:endParaRPr lang="fr-FR" sz="2400" dirty="0" smtClean="0"/>
          </a:p>
          <a:p>
            <a:pPr marL="457200" lvl="0" indent="-457200" algn="just">
              <a:buClr>
                <a:srgbClr val="FF0000"/>
              </a:buClr>
              <a:buFont typeface="+mj-lt"/>
              <a:buAutoNum type="arabicPeriod" startAt="6"/>
            </a:pPr>
            <a:endParaRPr lang="fr-FR" sz="2400" dirty="0"/>
          </a:p>
          <a:p>
            <a:pPr marL="457200" lvl="0" indent="-457200" algn="just">
              <a:buClr>
                <a:srgbClr val="FF0000"/>
              </a:buClr>
              <a:buFont typeface="+mj-lt"/>
              <a:buAutoNum type="arabicPeriod" startAt="6"/>
            </a:pPr>
            <a:endParaRPr lang="fr-FR" sz="2400" dirty="0" smtClean="0"/>
          </a:p>
          <a:p>
            <a:pPr marL="457200" lvl="0" indent="-457200" algn="just">
              <a:buClr>
                <a:srgbClr val="FF0000"/>
              </a:buClr>
              <a:buFont typeface="+mj-lt"/>
              <a:buAutoNum type="arabicPeriod" startAt="7"/>
            </a:pPr>
            <a:endParaRPr lang="fr-FR" sz="3600" dirty="0" smtClean="0"/>
          </a:p>
          <a:p>
            <a:pPr marL="457200" lvl="0" indent="-457200" algn="just">
              <a:buClr>
                <a:srgbClr val="FF0000"/>
              </a:buClr>
              <a:buFont typeface="+mj-lt"/>
              <a:buAutoNum type="arabicPeriod" startAt="7"/>
            </a:pPr>
            <a:endParaRPr lang="fr-FR" sz="3600" dirty="0"/>
          </a:p>
          <a:p>
            <a:pPr lvl="0" algn="r">
              <a:buFont typeface="Wingdings" panose="05000000000000000000" pitchFamily="2" charset="2"/>
              <a:buChar char="Ø"/>
            </a:pPr>
            <a:r>
              <a:rPr lang="fr-FR" sz="1600" i="1" dirty="0"/>
              <a:t> </a:t>
            </a:r>
            <a:r>
              <a:rPr lang="fr-FR" sz="1600" i="1" dirty="0" smtClean="0"/>
              <a:t> Article 1- I du décret n°2018-101 du 16 février 2018</a:t>
            </a:r>
          </a:p>
        </p:txBody>
      </p:sp>
      <p:sp>
        <p:nvSpPr>
          <p:cNvPr id="9" name="Pensées 8"/>
          <p:cNvSpPr/>
          <p:nvPr/>
        </p:nvSpPr>
        <p:spPr>
          <a:xfrm>
            <a:off x="549047" y="1981262"/>
            <a:ext cx="9255669" cy="3523426"/>
          </a:xfrm>
          <a:prstGeom prst="cloudCallout">
            <a:avLst>
              <a:gd name="adj1" fmla="val -22510"/>
              <a:gd name="adj2" fmla="val -701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smtClean="0"/>
          </a:p>
          <a:p>
            <a:pPr algn="ctr"/>
            <a:r>
              <a:rPr lang="fr-FR" sz="2000" b="1" dirty="0" smtClean="0">
                <a:solidFill>
                  <a:schemeClr val="tx1"/>
                </a:solidFill>
              </a:rPr>
              <a:t>Sont </a:t>
            </a:r>
            <a:r>
              <a:rPr lang="fr-FR" sz="2000" b="1" dirty="0">
                <a:solidFill>
                  <a:schemeClr val="tx1"/>
                </a:solidFill>
              </a:rPr>
              <a:t>exclues du champ du </a:t>
            </a:r>
            <a:r>
              <a:rPr lang="fr-FR" sz="2000" b="1" dirty="0" smtClean="0">
                <a:solidFill>
                  <a:schemeClr val="tx1"/>
                </a:solidFill>
              </a:rPr>
              <a:t>dispositif, </a:t>
            </a:r>
          </a:p>
          <a:p>
            <a:pPr algn="ctr"/>
            <a:r>
              <a:rPr lang="fr-FR" sz="2000" b="1" dirty="0">
                <a:solidFill>
                  <a:schemeClr val="tx1"/>
                </a:solidFill>
              </a:rPr>
              <a:t>l</a:t>
            </a:r>
            <a:r>
              <a:rPr lang="fr-FR" sz="2000" b="1" dirty="0" smtClean="0">
                <a:solidFill>
                  <a:schemeClr val="tx1"/>
                </a:solidFill>
              </a:rPr>
              <a:t>es décisions défavorables faisant </a:t>
            </a:r>
            <a:r>
              <a:rPr lang="fr-FR" sz="2000" b="1" dirty="0">
                <a:solidFill>
                  <a:schemeClr val="tx1"/>
                </a:solidFill>
              </a:rPr>
              <a:t>intervenir un </a:t>
            </a:r>
            <a:r>
              <a:rPr lang="fr-FR" sz="2000" b="1" dirty="0" smtClean="0">
                <a:solidFill>
                  <a:schemeClr val="tx1"/>
                </a:solidFill>
              </a:rPr>
              <a:t>jury ou </a:t>
            </a:r>
            <a:r>
              <a:rPr lang="fr-FR" sz="2000" b="1" dirty="0">
                <a:solidFill>
                  <a:schemeClr val="tx1"/>
                </a:solidFill>
              </a:rPr>
              <a:t>une instance </a:t>
            </a:r>
            <a:r>
              <a:rPr lang="fr-FR" sz="2000" b="1" dirty="0" smtClean="0">
                <a:solidFill>
                  <a:schemeClr val="tx1"/>
                </a:solidFill>
              </a:rPr>
              <a:t>paritaire (CAP, CT, conseil de discipline…), </a:t>
            </a:r>
          </a:p>
          <a:p>
            <a:pPr algn="ctr"/>
            <a:r>
              <a:rPr lang="fr-FR" sz="2000" b="1" dirty="0" smtClean="0">
                <a:solidFill>
                  <a:schemeClr val="tx1"/>
                </a:solidFill>
              </a:rPr>
              <a:t>et les </a:t>
            </a:r>
            <a:r>
              <a:rPr lang="fr-FR" sz="2000" b="1" dirty="0">
                <a:solidFill>
                  <a:schemeClr val="tx1"/>
                </a:solidFill>
              </a:rPr>
              <a:t>décisions d’inaptitude médicale </a:t>
            </a:r>
            <a:endParaRPr lang="fr-FR" sz="2000" b="1" dirty="0" smtClean="0">
              <a:solidFill>
                <a:schemeClr val="tx1"/>
              </a:solidFill>
            </a:endParaRPr>
          </a:p>
          <a:p>
            <a:pPr algn="ctr"/>
            <a:r>
              <a:rPr lang="fr-FR" sz="2000" b="1" dirty="0" smtClean="0">
                <a:solidFill>
                  <a:schemeClr val="tx1"/>
                </a:solidFill>
              </a:rPr>
              <a:t>et </a:t>
            </a:r>
            <a:r>
              <a:rPr lang="fr-FR" sz="2000" b="1" dirty="0">
                <a:solidFill>
                  <a:schemeClr val="tx1"/>
                </a:solidFill>
              </a:rPr>
              <a:t>de calcul des droits à la </a:t>
            </a:r>
            <a:r>
              <a:rPr lang="fr-FR" sz="2000" b="1" dirty="0" smtClean="0">
                <a:solidFill>
                  <a:schemeClr val="tx1"/>
                </a:solidFill>
              </a:rPr>
              <a:t>retraite</a:t>
            </a:r>
            <a:r>
              <a:rPr lang="fr-FR" sz="2000" b="1" dirty="0">
                <a:solidFill>
                  <a:schemeClr val="tx1"/>
                </a:solidFill>
              </a:rPr>
              <a:t>.</a:t>
            </a:r>
            <a:endParaRPr lang="fr-FR" dirty="0"/>
          </a:p>
          <a:p>
            <a:pPr algn="ctr"/>
            <a:endParaRPr lang="fr-FR" dirty="0"/>
          </a:p>
        </p:txBody>
      </p:sp>
      <p:sp>
        <p:nvSpPr>
          <p:cNvPr id="10" name="Rectangle 9"/>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2496964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txBox="1">
            <a:spLocks noGrp="1"/>
          </p:cNvSpPr>
          <p:nvPr>
            <p:ph type="title" idx="4294967295"/>
          </p:nvPr>
        </p:nvSpPr>
        <p:spPr>
          <a:xfrm>
            <a:off x="266700" y="2041570"/>
            <a:ext cx="9620250" cy="2168479"/>
          </a:xfrm>
        </p:spPr>
        <p:txBody>
          <a:bodyPr wrap="square">
            <a:spAutoFit/>
          </a:bodyPr>
          <a:lstStyle/>
          <a:p>
            <a:pPr lvl="0" algn="ctr"/>
            <a:r>
              <a:rPr lang="fr-FR" i="1" dirty="0" smtClean="0">
                <a:solidFill>
                  <a:srgbClr val="CC0099"/>
                </a:solidFill>
                <a:effectLst>
                  <a:outerShdw blurRad="38100" dist="38100" dir="2700000" algn="tl">
                    <a:srgbClr val="000000">
                      <a:alpha val="43137"/>
                    </a:srgbClr>
                  </a:outerShdw>
                </a:effectLst>
              </a:rPr>
              <a:t>LES QUALITES ET GARANTIES</a:t>
            </a:r>
            <a:br>
              <a:rPr lang="fr-FR" i="1" dirty="0" smtClean="0">
                <a:solidFill>
                  <a:srgbClr val="CC0099"/>
                </a:solidFill>
                <a:effectLst>
                  <a:outerShdw blurRad="38100" dist="38100" dir="2700000" algn="tl">
                    <a:srgbClr val="000000">
                      <a:alpha val="43137"/>
                    </a:srgbClr>
                  </a:outerShdw>
                </a:effectLst>
              </a:rPr>
            </a:br>
            <a:r>
              <a:rPr lang="fr-FR" i="1" dirty="0" smtClean="0">
                <a:solidFill>
                  <a:srgbClr val="CC0099"/>
                </a:solidFill>
                <a:effectLst>
                  <a:outerShdw blurRad="38100" dist="38100" dir="2700000" algn="tl">
                    <a:srgbClr val="000000">
                      <a:alpha val="43137"/>
                    </a:srgbClr>
                  </a:outerShdw>
                </a:effectLst>
              </a:rPr>
              <a:t> </a:t>
            </a:r>
            <a:br>
              <a:rPr lang="fr-FR" i="1" dirty="0" smtClean="0">
                <a:solidFill>
                  <a:srgbClr val="CC0099"/>
                </a:solidFill>
                <a:effectLst>
                  <a:outerShdw blurRad="38100" dist="38100" dir="2700000" algn="tl">
                    <a:srgbClr val="000000">
                      <a:alpha val="43137"/>
                    </a:srgbClr>
                  </a:outerShdw>
                </a:effectLst>
              </a:rPr>
            </a:br>
            <a:r>
              <a:rPr lang="fr-FR" i="1" dirty="0" smtClean="0">
                <a:solidFill>
                  <a:srgbClr val="CC0099"/>
                </a:solidFill>
                <a:effectLst>
                  <a:outerShdw blurRad="38100" dist="38100" dir="2700000" algn="tl">
                    <a:srgbClr val="000000">
                      <a:alpha val="43137"/>
                    </a:srgbClr>
                  </a:outerShdw>
                </a:effectLst>
              </a:rPr>
              <a:t>DU MEDIATEUR « CDG »</a:t>
            </a:r>
            <a:endParaRPr lang="fr-FR" sz="3200" i="1" dirty="0">
              <a:solidFill>
                <a:srgbClr val="CC0099"/>
              </a:solidFill>
              <a:effectLst>
                <a:outerShdw blurRad="38100" dist="38100" dir="2700000" algn="tl">
                  <a:srgbClr val="000000">
                    <a:alpha val="43137"/>
                  </a:srgbClr>
                </a:outerShdw>
              </a:effectLst>
            </a:endParaRPr>
          </a:p>
        </p:txBody>
      </p:sp>
      <p:sp>
        <p:nvSpPr>
          <p:cNvPr id="4" name="Rectangle 3"/>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191529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200629"/>
            <a:ext cx="9944100" cy="615553"/>
          </a:xfrm>
        </p:spPr>
        <p:txBody>
          <a:bodyPr wrap="square">
            <a:spAutoFit/>
          </a:bodyPr>
          <a:lstStyle/>
          <a:p>
            <a:pPr lvl="0" algn="ctr"/>
            <a:r>
              <a:rPr lang="fr-FR" sz="4000" dirty="0" smtClean="0">
                <a:solidFill>
                  <a:srgbClr val="FF0000"/>
                </a:solidFill>
                <a:latin typeface="Trebuchet MS" panose="020B0603020202020204" pitchFamily="34" charset="0"/>
              </a:rPr>
              <a:t>Quelles sont les références de la MPO ?</a:t>
            </a:r>
            <a:endParaRPr lang="fr-FR" sz="40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236011" y="1088767"/>
            <a:ext cx="9332359" cy="6224781"/>
          </a:xfrm>
        </p:spPr>
        <p:txBody>
          <a:bodyPr wrap="square">
            <a:spAutoFit/>
          </a:bodyPr>
          <a:lstStyle/>
          <a:p>
            <a:pPr algn="just">
              <a:lnSpc>
                <a:spcPct val="100000"/>
              </a:lnSpc>
              <a:buFont typeface="Arial" panose="020B0604020202020204" pitchFamily="34" charset="0"/>
              <a:buChar char="•"/>
            </a:pPr>
            <a:r>
              <a:rPr lang="fr-FR" sz="2400" dirty="0" smtClean="0">
                <a:solidFill>
                  <a:schemeClr val="tx1"/>
                </a:solidFill>
                <a:latin typeface="Trebuchet MS" pitchFamily="34"/>
                <a:ea typeface="Arial Unicode MS" pitchFamily="2"/>
                <a:cs typeface="Tahoma" pitchFamily="2"/>
              </a:rPr>
              <a:t> </a:t>
            </a:r>
            <a:r>
              <a:rPr lang="fr-FR" sz="2400" dirty="0" smtClean="0">
                <a:solidFill>
                  <a:schemeClr val="tx1"/>
                </a:solidFill>
                <a:ea typeface="Arial Unicode MS" pitchFamily="2"/>
                <a:cs typeface="Tahoma" pitchFamily="2"/>
              </a:rPr>
              <a:t>L’article 5 de la </a:t>
            </a:r>
            <a:r>
              <a:rPr lang="fr-FR" sz="2400" b="1" dirty="0" smtClean="0">
                <a:solidFill>
                  <a:schemeClr val="tx1"/>
                </a:solidFill>
                <a:ea typeface="Arial Unicode MS" pitchFamily="2"/>
                <a:cs typeface="Tahoma" pitchFamily="2"/>
              </a:rPr>
              <a:t>l</a:t>
            </a:r>
            <a:r>
              <a:rPr lang="fr-FR" sz="2400" b="1" dirty="0" smtClean="0">
                <a:solidFill>
                  <a:schemeClr val="tx1"/>
                </a:solidFill>
              </a:rPr>
              <a:t>oi </a:t>
            </a:r>
            <a:r>
              <a:rPr lang="fr-FR" sz="2400" b="1" dirty="0">
                <a:solidFill>
                  <a:schemeClr val="tx1"/>
                </a:solidFill>
              </a:rPr>
              <a:t>n°2016-1547 du 18 novembre 2016 de modernisation de la justice du XXIème </a:t>
            </a:r>
            <a:r>
              <a:rPr lang="fr-FR" sz="2400" b="1" dirty="0" smtClean="0">
                <a:solidFill>
                  <a:schemeClr val="tx1"/>
                </a:solidFill>
              </a:rPr>
              <a:t>siècle (J21)</a:t>
            </a:r>
            <a:r>
              <a:rPr lang="fr-FR" sz="2400" dirty="0" smtClean="0">
                <a:solidFill>
                  <a:schemeClr val="tx1"/>
                </a:solidFill>
              </a:rPr>
              <a:t> :</a:t>
            </a:r>
          </a:p>
          <a:p>
            <a:pPr marL="0" indent="0" algn="just">
              <a:lnSpc>
                <a:spcPct val="100000"/>
              </a:lnSpc>
              <a:buNone/>
            </a:pPr>
            <a:r>
              <a:rPr lang="fr-FR" sz="2400" dirty="0" smtClean="0">
                <a:solidFill>
                  <a:schemeClr val="tx1"/>
                </a:solidFill>
              </a:rPr>
              <a:t>prévoit </a:t>
            </a:r>
            <a:r>
              <a:rPr lang="fr-FR" sz="2400" dirty="0">
                <a:solidFill>
                  <a:schemeClr val="tx1"/>
                </a:solidFill>
              </a:rPr>
              <a:t>«</a:t>
            </a:r>
            <a:r>
              <a:rPr lang="fr-FR" sz="2400" i="1" dirty="0">
                <a:solidFill>
                  <a:schemeClr val="tx1"/>
                </a:solidFill>
              </a:rPr>
              <a:t> qu’</a:t>
            </a:r>
            <a:r>
              <a:rPr lang="fr-FR" sz="2400" b="1" i="1" dirty="0">
                <a:solidFill>
                  <a:schemeClr val="tx1"/>
                </a:solidFill>
              </a:rPr>
              <a:t>à</a:t>
            </a:r>
            <a:r>
              <a:rPr lang="fr-FR" sz="2400" i="1" dirty="0">
                <a:solidFill>
                  <a:schemeClr val="tx1"/>
                </a:solidFill>
              </a:rPr>
              <a:t> </a:t>
            </a:r>
            <a:r>
              <a:rPr lang="fr-FR" sz="2400" b="1" i="1" dirty="0">
                <a:solidFill>
                  <a:schemeClr val="tx1"/>
                </a:solidFill>
              </a:rPr>
              <a:t>titre expérimental </a:t>
            </a:r>
            <a:r>
              <a:rPr lang="fr-FR" sz="2400" i="1" dirty="0">
                <a:solidFill>
                  <a:schemeClr val="tx1"/>
                </a:solidFill>
              </a:rPr>
              <a:t>et pour une durée de </a:t>
            </a:r>
            <a:r>
              <a:rPr lang="fr-FR" sz="2400" b="1" i="1" dirty="0" smtClean="0">
                <a:solidFill>
                  <a:schemeClr val="tx1"/>
                </a:solidFill>
              </a:rPr>
              <a:t>4 ans maximum </a:t>
            </a:r>
            <a:r>
              <a:rPr lang="fr-FR" sz="2400" i="1" dirty="0" smtClean="0">
                <a:solidFill>
                  <a:schemeClr val="tx1"/>
                </a:solidFill>
              </a:rPr>
              <a:t>à </a:t>
            </a:r>
            <a:r>
              <a:rPr lang="fr-FR" sz="2400" i="1" dirty="0">
                <a:solidFill>
                  <a:schemeClr val="tx1"/>
                </a:solidFill>
              </a:rPr>
              <a:t>compter de la promulgation de la </a:t>
            </a:r>
            <a:r>
              <a:rPr lang="fr-FR" sz="2400" i="1" dirty="0" smtClean="0">
                <a:solidFill>
                  <a:schemeClr val="tx1"/>
                </a:solidFill>
              </a:rPr>
              <a:t>loi » </a:t>
            </a:r>
            <a:r>
              <a:rPr lang="fr-FR" sz="2400" b="1" i="1" dirty="0" smtClean="0">
                <a:solidFill>
                  <a:schemeClr val="tx1"/>
                </a:solidFill>
              </a:rPr>
              <a:t>(jusqu’au 18 novembre 2020),</a:t>
            </a:r>
            <a:r>
              <a:rPr lang="fr-FR" sz="2400" i="1" dirty="0" smtClean="0">
                <a:solidFill>
                  <a:schemeClr val="tx1"/>
                </a:solidFill>
              </a:rPr>
              <a:t> « les </a:t>
            </a:r>
            <a:r>
              <a:rPr lang="fr-FR" sz="2400" b="1" i="1" dirty="0">
                <a:solidFill>
                  <a:schemeClr val="tx1"/>
                </a:solidFill>
              </a:rPr>
              <a:t>recours </a:t>
            </a:r>
            <a:r>
              <a:rPr lang="fr-FR" sz="2400" b="1" i="1" dirty="0" smtClean="0">
                <a:solidFill>
                  <a:schemeClr val="tx1"/>
                </a:solidFill>
              </a:rPr>
              <a:t>contentieux formés </a:t>
            </a:r>
            <a:r>
              <a:rPr lang="fr-FR" sz="2400" b="1" i="1" dirty="0">
                <a:solidFill>
                  <a:schemeClr val="tx1"/>
                </a:solidFill>
              </a:rPr>
              <a:t>en matière de fonction publique </a:t>
            </a:r>
            <a:r>
              <a:rPr lang="fr-FR" sz="2400" i="1" dirty="0" smtClean="0">
                <a:solidFill>
                  <a:schemeClr val="tx1"/>
                </a:solidFill>
              </a:rPr>
              <a:t>ou </a:t>
            </a:r>
            <a:r>
              <a:rPr lang="fr-FR" sz="2400" i="1" dirty="0">
                <a:solidFill>
                  <a:schemeClr val="tx1"/>
                </a:solidFill>
              </a:rPr>
              <a:t>de prestations sociales peuvent être soumis à une médiation préalable obligatoire </a:t>
            </a:r>
            <a:r>
              <a:rPr lang="fr-FR" sz="2400" dirty="0" smtClean="0">
                <a:solidFill>
                  <a:schemeClr val="tx1"/>
                </a:solidFill>
              </a:rPr>
              <a:t>»</a:t>
            </a:r>
          </a:p>
          <a:p>
            <a:pPr marL="0" indent="0" algn="just">
              <a:lnSpc>
                <a:spcPct val="100000"/>
              </a:lnSpc>
              <a:buNone/>
            </a:pPr>
            <a:endParaRPr lang="fr-FR" sz="2400" dirty="0" smtClean="0">
              <a:solidFill>
                <a:schemeClr val="tx1"/>
              </a:solidFill>
            </a:endParaRPr>
          </a:p>
          <a:p>
            <a:pPr algn="just">
              <a:lnSpc>
                <a:spcPct val="100000"/>
              </a:lnSpc>
              <a:buFont typeface="Arial" panose="020B0604020202020204" pitchFamily="34" charset="0"/>
              <a:buChar char="•"/>
            </a:pPr>
            <a:r>
              <a:rPr lang="fr-FR" sz="2400" dirty="0">
                <a:solidFill>
                  <a:schemeClr val="tx1"/>
                </a:solidFill>
                <a:ea typeface="Arial Unicode MS" pitchFamily="2"/>
                <a:cs typeface="Tahoma" pitchFamily="2"/>
              </a:rPr>
              <a:t> </a:t>
            </a:r>
            <a:r>
              <a:rPr lang="fr-FR" sz="2400" dirty="0" smtClean="0">
                <a:solidFill>
                  <a:schemeClr val="tx1"/>
                </a:solidFill>
                <a:ea typeface="Arial Unicode MS" pitchFamily="2"/>
                <a:cs typeface="Tahoma" pitchFamily="2"/>
              </a:rPr>
              <a:t>Le </a:t>
            </a:r>
            <a:r>
              <a:rPr lang="fr-FR" sz="2400" b="1" dirty="0" smtClean="0">
                <a:solidFill>
                  <a:schemeClr val="tx1"/>
                </a:solidFill>
                <a:ea typeface="Arial Unicode MS" pitchFamily="2"/>
                <a:cs typeface="Tahoma" pitchFamily="2"/>
              </a:rPr>
              <a:t>décret </a:t>
            </a:r>
            <a:r>
              <a:rPr lang="fr-FR" sz="2400" b="1" dirty="0" smtClean="0">
                <a:solidFill>
                  <a:schemeClr val="tx1"/>
                </a:solidFill>
              </a:rPr>
              <a:t>n°2018-101 </a:t>
            </a:r>
            <a:r>
              <a:rPr lang="fr-FR" sz="2400" b="1" dirty="0">
                <a:solidFill>
                  <a:schemeClr val="tx1"/>
                </a:solidFill>
              </a:rPr>
              <a:t>du 16 février 2018 </a:t>
            </a:r>
            <a:r>
              <a:rPr lang="fr-FR" sz="2400" dirty="0">
                <a:solidFill>
                  <a:schemeClr val="tx1"/>
                </a:solidFill>
              </a:rPr>
              <a:t>et </a:t>
            </a:r>
            <a:r>
              <a:rPr lang="fr-FR" sz="2400" b="1" dirty="0" smtClean="0">
                <a:solidFill>
                  <a:schemeClr val="tx1"/>
                </a:solidFill>
              </a:rPr>
              <a:t>l’arrêté du 2 mars 2018 </a:t>
            </a:r>
            <a:r>
              <a:rPr lang="fr-FR" sz="2400" dirty="0" smtClean="0">
                <a:solidFill>
                  <a:schemeClr val="tx1"/>
                </a:solidFill>
              </a:rPr>
              <a:t>organisent </a:t>
            </a:r>
            <a:r>
              <a:rPr lang="fr-FR" sz="2400" dirty="0">
                <a:solidFill>
                  <a:schemeClr val="tx1"/>
                </a:solidFill>
              </a:rPr>
              <a:t>la mise en œuvre de </a:t>
            </a:r>
            <a:r>
              <a:rPr lang="fr-FR" sz="2400" dirty="0" smtClean="0">
                <a:solidFill>
                  <a:schemeClr val="tx1"/>
                </a:solidFill>
              </a:rPr>
              <a:t>l’expérimentation</a:t>
            </a:r>
          </a:p>
          <a:p>
            <a:pPr algn="just">
              <a:lnSpc>
                <a:spcPct val="100000"/>
              </a:lnSpc>
              <a:buFont typeface="Symbol" panose="05050102010706020507" pitchFamily="18" charset="2"/>
              <a:buChar char="Þ"/>
            </a:pPr>
            <a:r>
              <a:rPr lang="fr-FR" sz="2400" dirty="0" smtClean="0">
                <a:solidFill>
                  <a:schemeClr val="tx1"/>
                </a:solidFill>
                <a:ea typeface="Arial Unicode MS" pitchFamily="2"/>
                <a:cs typeface="Tahoma" pitchFamily="2"/>
              </a:rPr>
              <a:t> À l’instar d’une 40aine de CDG, le </a:t>
            </a:r>
            <a:r>
              <a:rPr lang="fr-FR" sz="2400" b="1" dirty="0" smtClean="0">
                <a:solidFill>
                  <a:schemeClr val="tx1"/>
                </a:solidFill>
                <a:ea typeface="Arial Unicode MS" pitchFamily="2"/>
                <a:cs typeface="Tahoma" pitchFamily="2"/>
              </a:rPr>
              <a:t>CDG 35</a:t>
            </a:r>
            <a:r>
              <a:rPr lang="fr-FR" sz="2400" dirty="0" smtClean="0">
                <a:solidFill>
                  <a:schemeClr val="tx1"/>
                </a:solidFill>
                <a:ea typeface="Arial Unicode MS" pitchFamily="2"/>
                <a:cs typeface="Tahoma" pitchFamily="2"/>
              </a:rPr>
              <a:t>, </a:t>
            </a:r>
            <a:r>
              <a:rPr lang="fr-FR" sz="2400" dirty="0" smtClean="0">
                <a:solidFill>
                  <a:schemeClr val="tx1"/>
                </a:solidFill>
              </a:rPr>
              <a:t>en </a:t>
            </a:r>
            <a:r>
              <a:rPr lang="fr-FR" sz="2400" dirty="0">
                <a:solidFill>
                  <a:schemeClr val="tx1"/>
                </a:solidFill>
              </a:rPr>
              <a:t>qualité de </a:t>
            </a:r>
            <a:r>
              <a:rPr lang="fr-FR" sz="2400" b="1" dirty="0">
                <a:solidFill>
                  <a:schemeClr val="tx1"/>
                </a:solidFill>
              </a:rPr>
              <a:t>tiers de confiance</a:t>
            </a:r>
            <a:r>
              <a:rPr lang="fr-FR" sz="2400" dirty="0">
                <a:solidFill>
                  <a:schemeClr val="tx1"/>
                </a:solidFill>
              </a:rPr>
              <a:t>, </a:t>
            </a:r>
            <a:r>
              <a:rPr lang="fr-FR" sz="2400" dirty="0" smtClean="0">
                <a:solidFill>
                  <a:schemeClr val="tx1"/>
                </a:solidFill>
              </a:rPr>
              <a:t>peut intervenir comme médiateur dans les litiges opposant des agents publics à leur employeur territorial</a:t>
            </a:r>
            <a:endParaRPr lang="fr-FR" sz="2400" dirty="0" smtClean="0">
              <a:solidFill>
                <a:schemeClr val="tx1"/>
              </a:solidFill>
              <a:ea typeface="Arial Unicode MS" pitchFamily="2"/>
              <a:cs typeface="Tahoma" pitchFamily="2"/>
            </a:endParaRPr>
          </a:p>
          <a:p>
            <a:pPr algn="just">
              <a:lnSpc>
                <a:spcPct val="100000"/>
              </a:lnSpc>
              <a:buFont typeface="Arial" panose="020B0604020202020204" pitchFamily="34" charset="0"/>
              <a:buChar char="•"/>
            </a:pPr>
            <a:endParaRPr lang="fr-FR" sz="2400" dirty="0">
              <a:solidFill>
                <a:schemeClr val="tx1"/>
              </a:solidFill>
              <a:ea typeface="Arial Unicode MS" pitchFamily="2"/>
              <a:cs typeface="Tahoma" pitchFamily="2"/>
            </a:endParaRPr>
          </a:p>
        </p:txBody>
      </p:sp>
      <p:sp>
        <p:nvSpPr>
          <p:cNvPr id="4" name="Connecteur droit 3"/>
          <p:cNvSpPr/>
          <p:nvPr/>
        </p:nvSpPr>
        <p:spPr>
          <a:xfrm>
            <a:off x="402191" y="952474"/>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7" name="Rectangle 6"/>
          <p:cNvSpPr/>
          <p:nvPr/>
        </p:nvSpPr>
        <p:spPr>
          <a:xfrm>
            <a:off x="809380" y="7128788"/>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135961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10729" y="182737"/>
            <a:ext cx="10252808" cy="563231"/>
          </a:xfrm>
        </p:spPr>
        <p:txBody>
          <a:bodyPr wrap="square">
            <a:spAutoFit/>
          </a:bodyPr>
          <a:lstStyle/>
          <a:p>
            <a:pPr lvl="0" algn="ctr"/>
            <a:r>
              <a:rPr lang="fr-FR" sz="3600" dirty="0" smtClean="0">
                <a:solidFill>
                  <a:srgbClr val="FF0000"/>
                </a:solidFill>
                <a:latin typeface="Trebuchet MS" panose="020B0603020202020204" pitchFamily="34" charset="0"/>
              </a:rPr>
              <a:t>Comment est désigné le médiateur « CDG » ?</a:t>
            </a:r>
            <a:endParaRPr lang="fr-FR" sz="36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159729" y="926927"/>
            <a:ext cx="9642639" cy="5870838"/>
          </a:xfrm>
        </p:spPr>
        <p:txBody>
          <a:bodyPr wrap="square">
            <a:spAutoFit/>
          </a:bodyPr>
          <a:lstStyle/>
          <a:p>
            <a:pPr algn="just">
              <a:buFont typeface="Arial" panose="020B0604020202020204" pitchFamily="34" charset="0"/>
              <a:buChar char="•"/>
            </a:pPr>
            <a:r>
              <a:rPr lang="fr-FR" sz="2400" dirty="0" smtClean="0"/>
              <a:t>Le </a:t>
            </a:r>
            <a:r>
              <a:rPr lang="fr-FR" sz="2400" b="1" dirty="0"/>
              <a:t>médiateur, désigné par le </a:t>
            </a:r>
            <a:r>
              <a:rPr lang="fr-FR" sz="2400" b="1" dirty="0" smtClean="0"/>
              <a:t>CDG</a:t>
            </a:r>
            <a:r>
              <a:rPr lang="fr-FR" sz="2400" dirty="0" smtClean="0"/>
              <a:t>, </a:t>
            </a:r>
            <a:r>
              <a:rPr lang="fr-FR" sz="2400" dirty="0"/>
              <a:t>est un agent du centre possédant la qualification requise eu égard à la nature de la mission. </a:t>
            </a:r>
            <a:endParaRPr lang="fr-FR" sz="2400" dirty="0" smtClean="0"/>
          </a:p>
          <a:p>
            <a:pPr algn="just">
              <a:buFont typeface="Arial" panose="020B0604020202020204" pitchFamily="34" charset="0"/>
              <a:buChar char="•"/>
            </a:pPr>
            <a:r>
              <a:rPr lang="fr-FR" sz="2400" dirty="0" smtClean="0"/>
              <a:t>Il </a:t>
            </a:r>
            <a:r>
              <a:rPr lang="fr-FR" sz="2400" dirty="0"/>
              <a:t>présente des garanties de </a:t>
            </a:r>
            <a:r>
              <a:rPr lang="fr-FR" sz="2400" b="1" dirty="0"/>
              <a:t>probité et d’honorabilité</a:t>
            </a:r>
            <a:r>
              <a:rPr lang="fr-FR" sz="2400" dirty="0"/>
              <a:t>, il n’est pas impliqué dans le différend et est garant de l’intérêt de chacune des parties. </a:t>
            </a:r>
            <a:endParaRPr lang="fr-FR" sz="2400" dirty="0" smtClean="0"/>
          </a:p>
          <a:p>
            <a:pPr algn="just">
              <a:buFont typeface="Arial" panose="020B0604020202020204" pitchFamily="34" charset="0"/>
              <a:buChar char="•"/>
            </a:pPr>
            <a:r>
              <a:rPr lang="fr-FR" sz="2400" dirty="0" smtClean="0"/>
              <a:t>Le </a:t>
            </a:r>
            <a:r>
              <a:rPr lang="fr-FR" sz="2400" dirty="0"/>
              <a:t>médiateur dispose des </a:t>
            </a:r>
            <a:r>
              <a:rPr lang="fr-FR" sz="2400" b="1" dirty="0"/>
              <a:t>compétences</a:t>
            </a:r>
            <a:r>
              <a:rPr lang="fr-FR" sz="2400" dirty="0"/>
              <a:t> nécessaires sur les sujets qui lui sont confiés et a reçu une formation spécifique sur les techniques de médiation, ou dispose d’une expérience adaptée à cette pratique. </a:t>
            </a:r>
            <a:endParaRPr lang="fr-FR" sz="2400" dirty="0" smtClean="0"/>
          </a:p>
          <a:p>
            <a:pPr marL="0" indent="0" algn="just">
              <a:buNone/>
            </a:pPr>
            <a:r>
              <a:rPr lang="fr-FR" sz="2400" dirty="0" smtClean="0"/>
              <a:t>Il </a:t>
            </a:r>
            <a:r>
              <a:rPr lang="fr-FR" sz="2400" dirty="0"/>
              <a:t>actualise et perfectionne constamment ses connaissances théoriques et pratiques adaptées à la médiation</a:t>
            </a:r>
            <a:r>
              <a:rPr lang="fr-FR" sz="2400" dirty="0" smtClean="0"/>
              <a:t>.</a:t>
            </a:r>
          </a:p>
          <a:p>
            <a:pPr marL="0" indent="0" algn="just">
              <a:buNone/>
            </a:pPr>
            <a:endParaRPr lang="fr-FR" sz="800" dirty="0" smtClean="0"/>
          </a:p>
          <a:p>
            <a:pPr algn="just">
              <a:buFont typeface="Symbol" panose="05050102010706020507" pitchFamily="18" charset="2"/>
              <a:buChar char="Þ"/>
            </a:pPr>
            <a:r>
              <a:rPr lang="fr-FR" sz="2400" dirty="0" smtClean="0"/>
              <a:t> </a:t>
            </a:r>
            <a:r>
              <a:rPr lang="fr-FR" sz="2400" b="1" dirty="0" smtClean="0"/>
              <a:t>2 médiatrices désignées par le Président du CDG 35 </a:t>
            </a:r>
            <a:r>
              <a:rPr lang="fr-FR" sz="2400" dirty="0" smtClean="0"/>
              <a:t>au sein du service Statuts-Rémunération : </a:t>
            </a:r>
          </a:p>
          <a:p>
            <a:pPr algn="ctr">
              <a:buFont typeface="Arial" panose="020B0604020202020204" pitchFamily="34" charset="0"/>
              <a:buChar char="•"/>
            </a:pPr>
            <a:r>
              <a:rPr lang="fr-FR" sz="2400" dirty="0" smtClean="0"/>
              <a:t> Barbara MORIN</a:t>
            </a:r>
          </a:p>
          <a:p>
            <a:pPr algn="ctr">
              <a:buFont typeface="Arial" panose="020B0604020202020204" pitchFamily="34" charset="0"/>
              <a:buChar char="•"/>
            </a:pPr>
            <a:r>
              <a:rPr lang="fr-FR" sz="2400" dirty="0" smtClean="0"/>
              <a:t> Séverine GAUBERT</a:t>
            </a:r>
            <a:endParaRPr lang="fr-FR" sz="2400" dirty="0"/>
          </a:p>
        </p:txBody>
      </p:sp>
      <p:sp>
        <p:nvSpPr>
          <p:cNvPr id="4" name="Connecteur droit 3"/>
          <p:cNvSpPr/>
          <p:nvPr/>
        </p:nvSpPr>
        <p:spPr>
          <a:xfrm>
            <a:off x="515674" y="765018"/>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7" name="Rectangle 6"/>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243639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79343" y="288212"/>
            <a:ext cx="9992371" cy="537070"/>
          </a:xfrm>
        </p:spPr>
        <p:txBody>
          <a:bodyPr wrap="square">
            <a:spAutoFit/>
          </a:bodyPr>
          <a:lstStyle/>
          <a:p>
            <a:pPr lvl="0" algn="ctr"/>
            <a:r>
              <a:rPr lang="fr-FR" sz="3400" dirty="0" smtClean="0">
                <a:solidFill>
                  <a:srgbClr val="FF0000"/>
                </a:solidFill>
                <a:latin typeface="Trebuchet MS" panose="020B0603020202020204" pitchFamily="34" charset="0"/>
              </a:rPr>
              <a:t>Quelles sont les garanties du médiateur « CDG » ?</a:t>
            </a:r>
            <a:endParaRPr lang="fr-FR" sz="3400" dirty="0">
              <a:solidFill>
                <a:srgbClr val="FF0000"/>
              </a:solidFill>
              <a:latin typeface="Trebuchet MS" panose="020B0603020202020204" pitchFamily="34" charset="0"/>
            </a:endParaRPr>
          </a:p>
        </p:txBody>
      </p:sp>
      <p:sp>
        <p:nvSpPr>
          <p:cNvPr id="4" name="Connecteur droit 3"/>
          <p:cNvSpPr/>
          <p:nvPr/>
        </p:nvSpPr>
        <p:spPr>
          <a:xfrm>
            <a:off x="575528" y="825282"/>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8" name="Espace réservé du texte 2"/>
          <p:cNvSpPr txBox="1">
            <a:spLocks/>
          </p:cNvSpPr>
          <p:nvPr/>
        </p:nvSpPr>
        <p:spPr>
          <a:xfrm>
            <a:off x="208253" y="1350802"/>
            <a:ext cx="9575863" cy="5427640"/>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fr-FR" sz="2400" dirty="0" smtClean="0"/>
              <a:t> </a:t>
            </a:r>
            <a:r>
              <a:rPr lang="fr-FR" sz="2400" b="1" dirty="0" smtClean="0"/>
              <a:t>L’éthique</a:t>
            </a:r>
            <a:r>
              <a:rPr lang="fr-FR" sz="2400" dirty="0" smtClean="0"/>
              <a:t> </a:t>
            </a:r>
            <a:r>
              <a:rPr lang="fr-FR" sz="2400" dirty="0"/>
              <a:t>du médiateur repose sur une Charte de déontologie à laquelle il adhère : « </a:t>
            </a:r>
            <a:r>
              <a:rPr lang="fr-FR" sz="2400" b="1" dirty="0"/>
              <a:t>la charte des médiateurs des centres de gestion</a:t>
            </a:r>
            <a:r>
              <a:rPr lang="fr-FR" sz="2400" dirty="0"/>
              <a:t> ». </a:t>
            </a:r>
            <a:endParaRPr lang="fr-FR" sz="2400" dirty="0" smtClean="0"/>
          </a:p>
          <a:p>
            <a:pPr algn="just">
              <a:buFont typeface="Arial" panose="020B0604020202020204" pitchFamily="34" charset="0"/>
              <a:buChar char="•"/>
            </a:pPr>
            <a:endParaRPr lang="fr-FR" sz="800" dirty="0"/>
          </a:p>
          <a:p>
            <a:pPr algn="just">
              <a:buFont typeface="Arial" panose="020B0604020202020204" pitchFamily="34" charset="0"/>
              <a:buChar char="•"/>
            </a:pPr>
            <a:r>
              <a:rPr lang="fr-FR" sz="2400" dirty="0"/>
              <a:t> </a:t>
            </a:r>
            <a:r>
              <a:rPr lang="fr-FR" sz="2400" dirty="0" smtClean="0"/>
              <a:t>Le médiateur est </a:t>
            </a:r>
            <a:r>
              <a:rPr lang="fr-FR" sz="2400" dirty="0"/>
              <a:t>tenu au </a:t>
            </a:r>
            <a:r>
              <a:rPr lang="fr-FR" sz="2400" b="1" dirty="0"/>
              <a:t>secret et à la discrétion </a:t>
            </a:r>
            <a:r>
              <a:rPr lang="fr-FR" sz="2400" b="1" dirty="0" smtClean="0"/>
              <a:t>professionnels</a:t>
            </a:r>
            <a:r>
              <a:rPr lang="fr-FR" sz="2400" dirty="0" smtClean="0"/>
              <a:t>. </a:t>
            </a:r>
          </a:p>
          <a:p>
            <a:pPr marL="0" indent="0" algn="just">
              <a:buNone/>
            </a:pPr>
            <a:r>
              <a:rPr lang="fr-FR" sz="2400" dirty="0" smtClean="0"/>
              <a:t>Les </a:t>
            </a:r>
            <a:r>
              <a:rPr lang="fr-FR" sz="2400" dirty="0"/>
              <a:t>constatations et déclarations recueillies ne peuvent être divulguées aux tiers et ne peuvent être invoquées ou produites dans le cadre d’une instance juridictionnelle sans l’accord express des parties. </a:t>
            </a:r>
            <a:endParaRPr lang="fr-FR" sz="2400" dirty="0" smtClean="0"/>
          </a:p>
          <a:p>
            <a:pPr marL="0" indent="0" algn="just">
              <a:buNone/>
            </a:pPr>
            <a:endParaRPr lang="fr-FR" sz="800" dirty="0"/>
          </a:p>
          <a:p>
            <a:pPr algn="just">
              <a:buFont typeface="Arial" panose="020B0604020202020204" pitchFamily="34" charset="0"/>
              <a:buChar char="•"/>
            </a:pPr>
            <a:r>
              <a:rPr lang="fr-FR" sz="2400" dirty="0" smtClean="0"/>
              <a:t> Le </a:t>
            </a:r>
            <a:r>
              <a:rPr lang="fr-FR" sz="2400" dirty="0"/>
              <a:t>médiateur est </a:t>
            </a:r>
            <a:r>
              <a:rPr lang="fr-FR" sz="2400" dirty="0" smtClean="0"/>
              <a:t>soumis </a:t>
            </a:r>
            <a:r>
              <a:rPr lang="fr-FR" sz="2400" dirty="0"/>
              <a:t>au principe de </a:t>
            </a:r>
            <a:r>
              <a:rPr lang="fr-FR" sz="2400" b="1" dirty="0"/>
              <a:t>confidentialité</a:t>
            </a:r>
            <a:r>
              <a:rPr lang="fr-FR" sz="2400" dirty="0"/>
              <a:t> et s’engage à observer la plus stricte </a:t>
            </a:r>
            <a:r>
              <a:rPr lang="fr-FR" sz="2400" b="1" dirty="0"/>
              <a:t>discrétion</a:t>
            </a:r>
            <a:r>
              <a:rPr lang="fr-FR" sz="2400" dirty="0"/>
              <a:t> quant aux informations et données auxquelles il a accès.  </a:t>
            </a:r>
            <a:endParaRPr lang="fr-FR" sz="2400" dirty="0" smtClean="0"/>
          </a:p>
          <a:p>
            <a:pPr algn="just">
              <a:buFont typeface="Arial" panose="020B0604020202020204" pitchFamily="34" charset="0"/>
              <a:buChar char="•"/>
            </a:pPr>
            <a:endParaRPr lang="fr-FR" sz="800" dirty="0"/>
          </a:p>
          <a:p>
            <a:pPr algn="just">
              <a:buFont typeface="Arial" panose="020B0604020202020204" pitchFamily="34" charset="0"/>
              <a:buChar char="•"/>
            </a:pPr>
            <a:r>
              <a:rPr lang="fr-FR" sz="2400" dirty="0" smtClean="0"/>
              <a:t> Il </a:t>
            </a:r>
            <a:r>
              <a:rPr lang="fr-FR" sz="2400" dirty="0"/>
              <a:t>agit dans le </a:t>
            </a:r>
            <a:r>
              <a:rPr lang="fr-FR" sz="2400" b="1" dirty="0"/>
              <a:t>respect de l’ordre </a:t>
            </a:r>
            <a:r>
              <a:rPr lang="fr-FR" sz="2400" b="1" dirty="0" smtClean="0"/>
              <a:t>public/pénal</a:t>
            </a:r>
            <a:r>
              <a:rPr lang="fr-FR" sz="2400" dirty="0" smtClean="0"/>
              <a:t>, </a:t>
            </a:r>
            <a:r>
              <a:rPr lang="fr-FR" sz="2400" dirty="0"/>
              <a:t>toute proposition ne respectant pas ces règles provoque l’arrêt immédiat de la médiation</a:t>
            </a:r>
            <a:r>
              <a:rPr lang="fr-FR" sz="2400" dirty="0" smtClean="0"/>
              <a:t>.</a:t>
            </a:r>
            <a:endParaRPr lang="fr-FR" sz="2400" dirty="0"/>
          </a:p>
        </p:txBody>
      </p:sp>
      <p:sp>
        <p:nvSpPr>
          <p:cNvPr id="6" name="Rectangle 5"/>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126778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necteur droit 3"/>
          <p:cNvSpPr/>
          <p:nvPr/>
        </p:nvSpPr>
        <p:spPr>
          <a:xfrm>
            <a:off x="666751" y="1000456"/>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8" name="Espace réservé du texte 2"/>
          <p:cNvSpPr txBox="1">
            <a:spLocks/>
          </p:cNvSpPr>
          <p:nvPr/>
        </p:nvSpPr>
        <p:spPr>
          <a:xfrm>
            <a:off x="325619" y="1573939"/>
            <a:ext cx="9341132" cy="4981364"/>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fr-FR" sz="2400" dirty="0" smtClean="0">
                <a:solidFill>
                  <a:schemeClr val="tx1"/>
                </a:solidFill>
                <a:ea typeface="Arial Unicode MS" pitchFamily="2"/>
                <a:cs typeface="Tahoma" pitchFamily="2"/>
              </a:rPr>
              <a:t> </a:t>
            </a:r>
            <a:r>
              <a:rPr lang="fr-FR" sz="2400" b="1" dirty="0" smtClean="0"/>
              <a:t>l’impartialité</a:t>
            </a:r>
            <a:r>
              <a:rPr lang="fr-FR" sz="2400" dirty="0"/>
              <a:t> : le médiateur est impartial par rapport aux parties. </a:t>
            </a:r>
            <a:endParaRPr lang="fr-FR" sz="2400" dirty="0" smtClean="0"/>
          </a:p>
          <a:p>
            <a:pPr marL="0" indent="0" algn="just">
              <a:buNone/>
            </a:pPr>
            <a:r>
              <a:rPr lang="fr-FR" sz="2400" dirty="0" smtClean="0"/>
              <a:t>Il </a:t>
            </a:r>
            <a:r>
              <a:rPr lang="fr-FR" sz="2400" dirty="0"/>
              <a:t>se comporte de manière équitable vis-à-vis des parties et conserve sa capacité d’écoute tout au long de la </a:t>
            </a:r>
            <a:r>
              <a:rPr lang="fr-FR" sz="2400" dirty="0" smtClean="0"/>
              <a:t>médiation.</a:t>
            </a:r>
          </a:p>
          <a:p>
            <a:pPr algn="just">
              <a:buFont typeface="Arial" panose="020B0604020202020204" pitchFamily="34" charset="0"/>
              <a:buChar char="•"/>
            </a:pPr>
            <a:endParaRPr lang="fr-FR" sz="800" dirty="0" smtClean="0"/>
          </a:p>
          <a:p>
            <a:pPr algn="just">
              <a:lnSpc>
                <a:spcPct val="100000"/>
              </a:lnSpc>
              <a:spcAft>
                <a:spcPts val="0"/>
              </a:spcAft>
              <a:buFont typeface="Arial" panose="020B0604020202020204" pitchFamily="34" charset="0"/>
              <a:buChar char="•"/>
            </a:pPr>
            <a:r>
              <a:rPr lang="fr-FR" sz="2400" b="1" dirty="0"/>
              <a:t> </a:t>
            </a:r>
            <a:r>
              <a:rPr lang="fr-FR" sz="2400" b="1" dirty="0" smtClean="0"/>
              <a:t>la </a:t>
            </a:r>
            <a:r>
              <a:rPr lang="fr-FR" sz="2400" b="1" dirty="0"/>
              <a:t>neutralité</a:t>
            </a:r>
            <a:r>
              <a:rPr lang="fr-FR" sz="2400" dirty="0"/>
              <a:t> : l’avis du médiateur est neutre et désintéressé. </a:t>
            </a:r>
            <a:endParaRPr lang="fr-FR" sz="2400" dirty="0" smtClean="0"/>
          </a:p>
          <a:p>
            <a:pPr marL="0" indent="0" algn="just">
              <a:lnSpc>
                <a:spcPct val="100000"/>
              </a:lnSpc>
              <a:spcAft>
                <a:spcPts val="0"/>
              </a:spcAft>
              <a:buNone/>
            </a:pPr>
            <a:r>
              <a:rPr lang="fr-FR" sz="2400" dirty="0" smtClean="0"/>
              <a:t>Il </a:t>
            </a:r>
            <a:r>
              <a:rPr lang="fr-FR" sz="2400" dirty="0"/>
              <a:t>n’est pas influent ni orienté par des considérations externes aux demandes des parties</a:t>
            </a:r>
            <a:r>
              <a:rPr lang="fr-FR" sz="2400" dirty="0" smtClean="0"/>
              <a:t>. </a:t>
            </a:r>
          </a:p>
          <a:p>
            <a:pPr marL="0" indent="0" algn="just">
              <a:lnSpc>
                <a:spcPct val="100000"/>
              </a:lnSpc>
              <a:spcAft>
                <a:spcPts val="0"/>
              </a:spcAft>
              <a:buNone/>
            </a:pPr>
            <a:endParaRPr lang="fr-FR" sz="2400" dirty="0"/>
          </a:p>
          <a:p>
            <a:pPr algn="just">
              <a:lnSpc>
                <a:spcPct val="100000"/>
              </a:lnSpc>
              <a:spcAft>
                <a:spcPts val="0"/>
              </a:spcAft>
              <a:buFont typeface="Arial" panose="020B0604020202020204" pitchFamily="34" charset="0"/>
              <a:buChar char="•"/>
            </a:pPr>
            <a:r>
              <a:rPr lang="fr-FR" sz="2400" b="1" dirty="0" smtClean="0"/>
              <a:t> l’indépendance</a:t>
            </a:r>
            <a:r>
              <a:rPr lang="fr-FR" sz="2400" dirty="0"/>
              <a:t> : le médiateur est indépendant de toute influence et mène le processus de médiation en garantissant les intérêts des parties.</a:t>
            </a:r>
          </a:p>
          <a:p>
            <a:pPr marL="0" indent="0" algn="just">
              <a:lnSpc>
                <a:spcPct val="100000"/>
              </a:lnSpc>
              <a:spcAft>
                <a:spcPts val="0"/>
              </a:spcAft>
              <a:buNone/>
            </a:pPr>
            <a:endParaRPr lang="fr-FR" sz="2400" dirty="0" smtClean="0"/>
          </a:p>
        </p:txBody>
      </p:sp>
      <p:sp>
        <p:nvSpPr>
          <p:cNvPr id="9" name="Titre 1"/>
          <p:cNvSpPr txBox="1">
            <a:spLocks/>
          </p:cNvSpPr>
          <p:nvPr/>
        </p:nvSpPr>
        <p:spPr>
          <a:xfrm>
            <a:off x="0" y="463386"/>
            <a:ext cx="9992371" cy="537070"/>
          </a:xfrm>
          <a:prstGeom prst="rect">
            <a:avLst/>
          </a:prstGeom>
        </p:spPr>
        <p:txBody>
          <a:bodyPr vert="horz" wrap="square" lIns="91440" tIns="45720" rIns="91440" bIns="45720" rtlCol="0" anchor="b">
            <a:sp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algn="ctr"/>
            <a:r>
              <a:rPr lang="fr-FR" sz="3400" dirty="0" smtClean="0">
                <a:solidFill>
                  <a:srgbClr val="FF0000"/>
                </a:solidFill>
                <a:latin typeface="Trebuchet MS" panose="020B0603020202020204" pitchFamily="34" charset="0"/>
              </a:rPr>
              <a:t>Quelles sont les qualités du médiateur « CDG » ?</a:t>
            </a:r>
            <a:endParaRPr lang="fr-FR" sz="3400" dirty="0">
              <a:solidFill>
                <a:srgbClr val="FF0000"/>
              </a:solidFill>
              <a:latin typeface="Trebuchet MS" panose="020B0603020202020204" pitchFamily="34" charset="0"/>
            </a:endParaRPr>
          </a:p>
        </p:txBody>
      </p:sp>
      <p:sp>
        <p:nvSpPr>
          <p:cNvPr id="6" name="Rectangle 5"/>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3975716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58687" y="224236"/>
            <a:ext cx="9833684" cy="563231"/>
          </a:xfrm>
        </p:spPr>
        <p:txBody>
          <a:bodyPr wrap="square">
            <a:spAutoFit/>
          </a:bodyPr>
          <a:lstStyle/>
          <a:p>
            <a:pPr lvl="0" algn="ctr"/>
            <a:r>
              <a:rPr lang="fr-FR" sz="3600" dirty="0" smtClean="0">
                <a:solidFill>
                  <a:srgbClr val="FF0000"/>
                </a:solidFill>
                <a:latin typeface="Trebuchet MS" panose="020B0603020202020204" pitchFamily="34" charset="0"/>
              </a:rPr>
              <a:t>Quelles sont les qualités du médiateur « CDG » ?</a:t>
            </a:r>
            <a:endParaRPr lang="fr-FR" sz="3600" dirty="0">
              <a:solidFill>
                <a:srgbClr val="FF0000"/>
              </a:solidFill>
              <a:latin typeface="Trebuchet MS" panose="020B0603020202020204" pitchFamily="34" charset="0"/>
            </a:endParaRPr>
          </a:p>
        </p:txBody>
      </p:sp>
      <p:sp>
        <p:nvSpPr>
          <p:cNvPr id="4" name="Connecteur droit 3"/>
          <p:cNvSpPr/>
          <p:nvPr/>
        </p:nvSpPr>
        <p:spPr>
          <a:xfrm>
            <a:off x="557241" y="787467"/>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8" name="Espace réservé du texte 2"/>
          <p:cNvSpPr txBox="1">
            <a:spLocks/>
          </p:cNvSpPr>
          <p:nvPr/>
        </p:nvSpPr>
        <p:spPr>
          <a:xfrm>
            <a:off x="269309" y="1270468"/>
            <a:ext cx="9575863" cy="5375318"/>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fr-FR" sz="2400" b="1" dirty="0" smtClean="0"/>
              <a:t> la </a:t>
            </a:r>
            <a:r>
              <a:rPr lang="fr-FR" sz="2400" b="1" dirty="0"/>
              <a:t>diligence</a:t>
            </a:r>
            <a:r>
              <a:rPr lang="fr-FR" sz="2400" dirty="0"/>
              <a:t> : le médiateur s’engage à répondre aux demandes des parties, à conduire à son terme la médiation, et à en garantir la qualité. </a:t>
            </a:r>
          </a:p>
          <a:p>
            <a:pPr marL="0" indent="0" algn="just">
              <a:buNone/>
            </a:pPr>
            <a:r>
              <a:rPr lang="fr-FR" sz="2400" dirty="0"/>
              <a:t>Il peut solliciter de la part des parties certains documents utiles pour une meilleure compréhension du litige et un meilleur dialogue autour de la recherche de solutions</a:t>
            </a:r>
            <a:r>
              <a:rPr lang="fr-FR" sz="2400" dirty="0" smtClean="0"/>
              <a:t>.</a:t>
            </a:r>
          </a:p>
          <a:p>
            <a:pPr marL="0" indent="0" algn="just">
              <a:buNone/>
            </a:pPr>
            <a:r>
              <a:rPr lang="fr-FR" sz="2400" dirty="0" smtClean="0"/>
              <a:t>Il est garant de la bonne tenue des débats, s’assure que chaque partie puisse s’exprimer librement dans le respect de l’autre, dans un esprit constructif.</a:t>
            </a:r>
            <a:endParaRPr lang="fr-FR" sz="2400" dirty="0"/>
          </a:p>
          <a:p>
            <a:pPr algn="just">
              <a:buFont typeface="Arial" panose="020B0604020202020204" pitchFamily="34" charset="0"/>
              <a:buChar char="•"/>
            </a:pPr>
            <a:endParaRPr lang="fr-FR" sz="2400" dirty="0" smtClean="0"/>
          </a:p>
          <a:p>
            <a:pPr algn="just">
              <a:buFont typeface="Arial" panose="020B0604020202020204" pitchFamily="34" charset="0"/>
              <a:buChar char="•"/>
            </a:pPr>
            <a:r>
              <a:rPr lang="fr-FR" sz="2400" b="1" dirty="0" smtClean="0"/>
              <a:t> la </a:t>
            </a:r>
            <a:r>
              <a:rPr lang="fr-FR" sz="2400" b="1" dirty="0"/>
              <a:t>loyauté</a:t>
            </a:r>
            <a:r>
              <a:rPr lang="fr-FR" sz="2400" dirty="0"/>
              <a:t> : le médiateur s’interdit par éthique de remplir des fonctions de représentant ou de conseil de l’un et/ou de l’autre des participants au processus de médiation. </a:t>
            </a:r>
            <a:endParaRPr lang="fr-FR" sz="2400" dirty="0" smtClean="0"/>
          </a:p>
          <a:p>
            <a:pPr marL="0" indent="0" algn="just">
              <a:buNone/>
            </a:pPr>
            <a:r>
              <a:rPr lang="fr-FR" sz="2400" dirty="0" smtClean="0"/>
              <a:t>Il </a:t>
            </a:r>
            <a:r>
              <a:rPr lang="fr-FR" sz="2400" dirty="0"/>
              <a:t>veille à faciliter les négociations entre les parties afin de les aider à trouver elles-mêmes une solution à leur différend</a:t>
            </a:r>
            <a:r>
              <a:rPr lang="fr-FR" sz="2400" dirty="0" smtClean="0"/>
              <a:t>.</a:t>
            </a:r>
            <a:endParaRPr lang="fr-FR" sz="2400" dirty="0"/>
          </a:p>
        </p:txBody>
      </p:sp>
      <p:sp>
        <p:nvSpPr>
          <p:cNvPr id="6" name="Rectangle 5"/>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1282904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txBox="1">
            <a:spLocks noGrp="1"/>
          </p:cNvSpPr>
          <p:nvPr>
            <p:ph type="title" idx="4294967295"/>
          </p:nvPr>
        </p:nvSpPr>
        <p:spPr>
          <a:xfrm>
            <a:off x="533400" y="2168766"/>
            <a:ext cx="9315450" cy="2174634"/>
          </a:xfrm>
        </p:spPr>
        <p:txBody>
          <a:bodyPr wrap="square">
            <a:spAutoFit/>
          </a:bodyPr>
          <a:lstStyle/>
          <a:p>
            <a:pPr lvl="0" algn="ctr"/>
            <a:r>
              <a:rPr lang="fr-FR" i="1" dirty="0" smtClean="0">
                <a:solidFill>
                  <a:srgbClr val="CC0099"/>
                </a:solidFill>
                <a:effectLst>
                  <a:outerShdw blurRad="38100" dist="38100" dir="2700000" algn="tl">
                    <a:srgbClr val="000000">
                      <a:alpha val="43137"/>
                    </a:srgbClr>
                  </a:outerShdw>
                </a:effectLst>
              </a:rPr>
              <a:t>LA PROCEDURE DE SAISINE</a:t>
            </a:r>
            <a:br>
              <a:rPr lang="fr-FR" i="1" dirty="0" smtClean="0">
                <a:solidFill>
                  <a:srgbClr val="CC0099"/>
                </a:solidFill>
                <a:effectLst>
                  <a:outerShdw blurRad="38100" dist="38100" dir="2700000" algn="tl">
                    <a:srgbClr val="000000">
                      <a:alpha val="43137"/>
                    </a:srgbClr>
                  </a:outerShdw>
                </a:effectLst>
              </a:rPr>
            </a:br>
            <a:r>
              <a:rPr lang="fr-FR" i="1" dirty="0" smtClean="0">
                <a:solidFill>
                  <a:srgbClr val="CC0099"/>
                </a:solidFill>
                <a:effectLst>
                  <a:outerShdw blurRad="38100" dist="38100" dir="2700000" algn="tl">
                    <a:srgbClr val="000000">
                      <a:alpha val="43137"/>
                    </a:srgbClr>
                  </a:outerShdw>
                </a:effectLst>
              </a:rPr>
              <a:t> </a:t>
            </a:r>
            <a:br>
              <a:rPr lang="fr-FR" i="1" dirty="0" smtClean="0">
                <a:solidFill>
                  <a:srgbClr val="CC0099"/>
                </a:solidFill>
                <a:effectLst>
                  <a:outerShdw blurRad="38100" dist="38100" dir="2700000" algn="tl">
                    <a:srgbClr val="000000">
                      <a:alpha val="43137"/>
                    </a:srgbClr>
                  </a:outerShdw>
                </a:effectLst>
              </a:rPr>
            </a:br>
            <a:r>
              <a:rPr lang="fr-FR" i="1" dirty="0" smtClean="0">
                <a:solidFill>
                  <a:srgbClr val="CC0099"/>
                </a:solidFill>
                <a:effectLst>
                  <a:outerShdw blurRad="38100" dist="38100" dir="2700000" algn="tl">
                    <a:srgbClr val="000000">
                      <a:alpha val="43137"/>
                    </a:srgbClr>
                  </a:outerShdw>
                </a:effectLst>
              </a:rPr>
              <a:t>DU MEDIATEUR « CDG »</a:t>
            </a:r>
            <a:endParaRPr lang="fr-FR" sz="3200" i="1" dirty="0">
              <a:solidFill>
                <a:srgbClr val="CC0099"/>
              </a:solidFill>
              <a:effectLst>
                <a:outerShdw blurRad="38100" dist="38100" dir="2700000" algn="tl">
                  <a:srgbClr val="000000">
                    <a:alpha val="43137"/>
                  </a:srgbClr>
                </a:outerShdw>
              </a:effectLst>
            </a:endParaRPr>
          </a:p>
        </p:txBody>
      </p:sp>
      <p:sp>
        <p:nvSpPr>
          <p:cNvPr id="4" name="Rectangle 3"/>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865212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81982" y="177780"/>
            <a:ext cx="9716659" cy="615553"/>
          </a:xfrm>
        </p:spPr>
        <p:txBody>
          <a:bodyPr wrap="square">
            <a:spAutoFit/>
          </a:bodyPr>
          <a:lstStyle/>
          <a:p>
            <a:pPr lvl="0" algn="ctr"/>
            <a:r>
              <a:rPr lang="fr-FR" sz="4000" dirty="0" smtClean="0">
                <a:solidFill>
                  <a:srgbClr val="FF0000"/>
                </a:solidFill>
                <a:latin typeface="Trebuchet MS" panose="020B0603020202020204" pitchFamily="34" charset="0"/>
              </a:rPr>
              <a:t>Comment saisir le Médiateur « CDG » ? </a:t>
            </a:r>
            <a:endParaRPr lang="fr-FR" sz="4000" dirty="0">
              <a:solidFill>
                <a:srgbClr val="FF0000"/>
              </a:solidFill>
              <a:latin typeface="Trebuchet MS" panose="020B0603020202020204" pitchFamily="34" charset="0"/>
            </a:endParaRPr>
          </a:p>
        </p:txBody>
      </p:sp>
      <p:sp>
        <p:nvSpPr>
          <p:cNvPr id="4" name="Connecteur droit 3"/>
          <p:cNvSpPr/>
          <p:nvPr/>
        </p:nvSpPr>
        <p:spPr>
          <a:xfrm>
            <a:off x="540311" y="821677"/>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16" y="3551217"/>
            <a:ext cx="9144793" cy="457240"/>
          </a:xfrm>
          <a:prstGeom prst="rect">
            <a:avLst/>
          </a:prstGeom>
        </p:spPr>
      </p:pic>
      <p:sp>
        <p:nvSpPr>
          <p:cNvPr id="3" name="Rectangle 2"/>
          <p:cNvSpPr/>
          <p:nvPr/>
        </p:nvSpPr>
        <p:spPr>
          <a:xfrm>
            <a:off x="363965" y="1003142"/>
            <a:ext cx="9389635" cy="1089529"/>
          </a:xfrm>
          <a:prstGeom prst="rect">
            <a:avLst/>
          </a:prstGeom>
        </p:spPr>
        <p:txBody>
          <a:bodyPr wrap="square">
            <a:spAutoFit/>
          </a:bodyPr>
          <a:lstStyle/>
          <a:p>
            <a:pPr algn="just">
              <a:lnSpc>
                <a:spcPct val="90000"/>
              </a:lnSpc>
              <a:spcBef>
                <a:spcPts val="1200"/>
              </a:spcBef>
              <a:spcAft>
                <a:spcPts val="200"/>
              </a:spcAft>
              <a:buSzPct val="100000"/>
              <a:tabLst>
                <a:tab pos="180975" algn="l"/>
              </a:tabLst>
              <a:defRPr/>
            </a:pPr>
            <a:r>
              <a:rPr lang="fr-FR" sz="2400" dirty="0"/>
              <a:t>Si </a:t>
            </a:r>
            <a:r>
              <a:rPr lang="fr-FR" sz="2400" dirty="0" smtClean="0"/>
              <a:t>la collectivité </a:t>
            </a:r>
            <a:r>
              <a:rPr lang="fr-FR" sz="2400" dirty="0"/>
              <a:t>s’inscrit dans le </a:t>
            </a:r>
            <a:r>
              <a:rPr lang="fr-FR" sz="2400" dirty="0" smtClean="0"/>
              <a:t>dispositif </a:t>
            </a:r>
            <a:r>
              <a:rPr lang="fr-FR" sz="2400" dirty="0"/>
              <a:t>de la </a:t>
            </a:r>
            <a:r>
              <a:rPr lang="fr-FR" sz="2400" dirty="0" smtClean="0"/>
              <a:t>MPO, </a:t>
            </a:r>
            <a:r>
              <a:rPr lang="fr-FR" sz="2400" dirty="0"/>
              <a:t>l’autorité doit ajouter, sur chaque arrêté ou courrier relevant de son domaine de </a:t>
            </a:r>
            <a:r>
              <a:rPr lang="fr-FR" sz="2400" dirty="0" smtClean="0"/>
              <a:t>compétences, </a:t>
            </a:r>
            <a:r>
              <a:rPr lang="fr-FR" sz="2400" dirty="0"/>
              <a:t>les </a:t>
            </a:r>
            <a:r>
              <a:rPr lang="fr-FR" sz="2400" b="1" dirty="0"/>
              <a:t>mentions et voies de recours au médiateur</a:t>
            </a:r>
            <a:r>
              <a:rPr lang="fr-FR" sz="2400" dirty="0"/>
              <a:t>, ci-dessous </a:t>
            </a:r>
            <a:r>
              <a:rPr lang="fr-FR" sz="2400" dirty="0" smtClean="0"/>
              <a:t>:</a:t>
            </a:r>
            <a:endParaRPr lang="fr-FR" sz="2400" b="1" kern="0" dirty="0">
              <a:solidFill>
                <a:srgbClr val="000000"/>
              </a:solidFill>
              <a:latin typeface="Trebuchet MS" panose="020B0603020202020204" pitchFamily="34" charset="0"/>
            </a:endParaRPr>
          </a:p>
        </p:txBody>
      </p:sp>
      <p:sp>
        <p:nvSpPr>
          <p:cNvPr id="5" name="Rectangle 2"/>
          <p:cNvSpPr>
            <a:spLocks noChangeArrowheads="1"/>
          </p:cNvSpPr>
          <p:nvPr/>
        </p:nvSpPr>
        <p:spPr bwMode="auto">
          <a:xfrm>
            <a:off x="0" y="0"/>
            <a:ext cx="1008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 de texte 2"/>
          <p:cNvSpPr txBox="1">
            <a:spLocks noChangeArrowheads="1"/>
          </p:cNvSpPr>
          <p:nvPr/>
        </p:nvSpPr>
        <p:spPr bwMode="auto">
          <a:xfrm>
            <a:off x="363965" y="2476927"/>
            <a:ext cx="9248744" cy="438107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990600" algn="l"/>
              </a:tabLst>
              <a:defRPr>
                <a:solidFill>
                  <a:schemeClr val="tx1"/>
                </a:solidFill>
                <a:latin typeface="Arial" panose="020B0604020202020204" pitchFamily="34" charset="0"/>
              </a:defRPr>
            </a:lvl1pPr>
            <a:lvl2pPr eaLnBrk="0" fontAlgn="base" hangingPunct="0">
              <a:spcBef>
                <a:spcPct val="0"/>
              </a:spcBef>
              <a:spcAft>
                <a:spcPct val="0"/>
              </a:spcAft>
              <a:tabLst>
                <a:tab pos="990600" algn="l"/>
              </a:tabLst>
              <a:defRPr>
                <a:solidFill>
                  <a:schemeClr val="tx1"/>
                </a:solidFill>
                <a:latin typeface="Arial" panose="020B0604020202020204" pitchFamily="34" charset="0"/>
              </a:defRPr>
            </a:lvl2pPr>
            <a:lvl3pPr eaLnBrk="0" fontAlgn="base" hangingPunct="0">
              <a:spcBef>
                <a:spcPct val="0"/>
              </a:spcBef>
              <a:spcAft>
                <a:spcPct val="0"/>
              </a:spcAft>
              <a:tabLst>
                <a:tab pos="990600" algn="l"/>
              </a:tabLst>
              <a:defRPr>
                <a:solidFill>
                  <a:schemeClr val="tx1"/>
                </a:solidFill>
                <a:latin typeface="Arial" panose="020B0604020202020204" pitchFamily="34" charset="0"/>
              </a:defRPr>
            </a:lvl3pPr>
            <a:lvl4pPr eaLnBrk="0" fontAlgn="base" hangingPunct="0">
              <a:spcBef>
                <a:spcPct val="0"/>
              </a:spcBef>
              <a:spcAft>
                <a:spcPct val="0"/>
              </a:spcAft>
              <a:tabLst>
                <a:tab pos="990600" algn="l"/>
              </a:tabLst>
              <a:defRPr>
                <a:solidFill>
                  <a:schemeClr val="tx1"/>
                </a:solidFill>
                <a:latin typeface="Arial" panose="020B0604020202020204" pitchFamily="34" charset="0"/>
              </a:defRPr>
            </a:lvl4pPr>
            <a:lvl5pPr eaLnBrk="0" fontAlgn="base" hangingPunct="0">
              <a:spcBef>
                <a:spcPct val="0"/>
              </a:spcBef>
              <a:spcAft>
                <a:spcPct val="0"/>
              </a:spcAft>
              <a:tabLst>
                <a:tab pos="990600" algn="l"/>
              </a:tabLst>
              <a:defRPr>
                <a:solidFill>
                  <a:schemeClr val="tx1"/>
                </a:solidFill>
                <a:latin typeface="Arial" panose="020B0604020202020204" pitchFamily="34" charset="0"/>
              </a:defRPr>
            </a:lvl5pPr>
            <a:lvl6pPr eaLnBrk="0" fontAlgn="base" hangingPunct="0">
              <a:spcBef>
                <a:spcPct val="0"/>
              </a:spcBef>
              <a:spcAft>
                <a:spcPct val="0"/>
              </a:spcAft>
              <a:tabLst>
                <a:tab pos="990600" algn="l"/>
              </a:tabLst>
              <a:defRPr>
                <a:solidFill>
                  <a:schemeClr val="tx1"/>
                </a:solidFill>
                <a:latin typeface="Arial" panose="020B0604020202020204" pitchFamily="34" charset="0"/>
              </a:defRPr>
            </a:lvl6pPr>
            <a:lvl7pPr eaLnBrk="0" fontAlgn="base" hangingPunct="0">
              <a:spcBef>
                <a:spcPct val="0"/>
              </a:spcBef>
              <a:spcAft>
                <a:spcPct val="0"/>
              </a:spcAft>
              <a:tabLst>
                <a:tab pos="990600" algn="l"/>
              </a:tabLst>
              <a:defRPr>
                <a:solidFill>
                  <a:schemeClr val="tx1"/>
                </a:solidFill>
                <a:latin typeface="Arial" panose="020B0604020202020204" pitchFamily="34" charset="0"/>
              </a:defRPr>
            </a:lvl7pPr>
            <a:lvl8pPr eaLnBrk="0" fontAlgn="base" hangingPunct="0">
              <a:spcBef>
                <a:spcPct val="0"/>
              </a:spcBef>
              <a:spcAft>
                <a:spcPct val="0"/>
              </a:spcAft>
              <a:tabLst>
                <a:tab pos="990600" algn="l"/>
              </a:tabLst>
              <a:defRPr>
                <a:solidFill>
                  <a:schemeClr val="tx1"/>
                </a:solidFill>
                <a:latin typeface="Arial" panose="020B0604020202020204" pitchFamily="34" charset="0"/>
              </a:defRPr>
            </a:lvl8pPr>
            <a:lvl9pPr eaLnBrk="0" fontAlgn="base" hangingPunct="0">
              <a:spcBef>
                <a:spcPct val="0"/>
              </a:spcBef>
              <a:spcAft>
                <a:spcPct val="0"/>
              </a:spcAft>
              <a:tabLst>
                <a:tab pos="990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90600" algn="l"/>
              </a:tabLst>
            </a:pPr>
            <a:r>
              <a:rPr kumimoji="0" lang="fr-FR" altLang="fr-FR" sz="1600" b="0" i="1" u="none" strike="noStrike" cap="none" normalizeH="0" baseline="0" dirty="0" smtClean="0">
                <a:ln>
                  <a:noFill/>
                </a:ln>
                <a:solidFill>
                  <a:schemeClr val="tx1"/>
                </a:solidFill>
                <a:effectLst/>
                <a:ea typeface="Times New Roman" panose="02020603050405020304" pitchFamily="18" charset="0"/>
                <a:cs typeface="Trebuchet MS" panose="020B0603020202020204" pitchFamily="34" charset="0"/>
              </a:rPr>
              <a:t>« Le Maire, certifie, sous sa responsabilité, le caractère exécutoire de cet acte et informe que c</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Times New Roman" panose="02020603050405020304" pitchFamily="18" charset="0"/>
              </a:rPr>
              <a:t>ette décision peut être contestée, dans un délai de deux mois à compter de sa réception, en saisissant le médiateur du Centre de gestion de la fonction publique territoriale d’Ille et Vilaine : </a:t>
            </a:r>
          </a:p>
          <a:p>
            <a:pPr marL="0" marR="0" lvl="0" indent="0" algn="just" defTabSz="914400" rtl="0" eaLnBrk="0" fontAlgn="base" latinLnBrk="0" hangingPunct="0">
              <a:lnSpc>
                <a:spcPct val="100000"/>
              </a:lnSpc>
              <a:spcBef>
                <a:spcPct val="0"/>
              </a:spcBef>
              <a:spcAft>
                <a:spcPct val="0"/>
              </a:spcAft>
              <a:buClrTx/>
              <a:buSzTx/>
              <a:buFontTx/>
              <a:buNone/>
              <a:tabLst>
                <a:tab pos="990600" algn="l"/>
              </a:tabLst>
            </a:pPr>
            <a:endParaRPr kumimoji="0" lang="fr-FR" altLang="fr-FR"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Char char="•"/>
              <a:tabLst>
                <a:tab pos="990600" algn="l"/>
              </a:tabLst>
            </a:pP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soit par </a:t>
            </a:r>
            <a:r>
              <a:rPr kumimoji="0" lang="fr-FR" altLang="fr-FR" sz="1600" b="0" i="1" u="sng"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courrier</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 portant la mention </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confidentiel</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 </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à</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 l</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adresse</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 </a:t>
            </a:r>
            <a:endParaRPr kumimoji="0" lang="fr-FR" altLang="fr-FR"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990600" algn="l"/>
              </a:tabLst>
            </a:pP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M</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diation pr</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alable obligatoire</a:t>
            </a:r>
            <a:endParaRPr kumimoji="0" lang="fr-FR" altLang="fr-FR"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990600" algn="l"/>
              </a:tabLst>
            </a:pP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aupr</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s du Centre de Gestion de la Fonction Publique Territoriale d</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Ille et Vilaine (CDG 35)</a:t>
            </a:r>
            <a:endParaRPr kumimoji="0" lang="fr-FR" altLang="fr-FR"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990600" algn="l"/>
              </a:tabLst>
            </a:pP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1, avenue de </a:t>
            </a:r>
            <a:r>
              <a:rPr kumimoji="0" lang="fr-FR" altLang="fr-FR" sz="1600" b="0" i="1" u="none" strike="noStrike" cap="none" normalizeH="0" baseline="0" dirty="0" err="1"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Tiz</a:t>
            </a:r>
            <a:r>
              <a:rPr kumimoji="0" lang="fr-FR" altLang="fr-FR" sz="1600" b="0"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endParaRPr kumimoji="0" lang="fr-FR" altLang="fr-FR"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990600" algn="l"/>
              </a:tabLst>
            </a:pP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35236 THORIGNE-FOUILLARD</a:t>
            </a:r>
          </a:p>
          <a:p>
            <a:pPr marL="0" marR="0" lvl="0" indent="0" algn="ctr" defTabSz="914400" rtl="0" eaLnBrk="0" fontAlgn="base" latinLnBrk="0" hangingPunct="0">
              <a:lnSpc>
                <a:spcPct val="100000"/>
              </a:lnSpc>
              <a:spcBef>
                <a:spcPct val="0"/>
              </a:spcBef>
              <a:spcAft>
                <a:spcPct val="0"/>
              </a:spcAft>
              <a:buClrTx/>
              <a:buSzTx/>
              <a:buFontTx/>
              <a:buNone/>
              <a:tabLst>
                <a:tab pos="990600" algn="l"/>
              </a:tabLst>
            </a:pPr>
            <a:endParaRPr kumimoji="0" lang="fr-FR" altLang="fr-FR"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Char char="•"/>
              <a:tabLst>
                <a:tab pos="990600" algn="l"/>
              </a:tabLst>
            </a:pP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soit par </a:t>
            </a:r>
            <a:r>
              <a:rPr kumimoji="0" lang="fr-FR" altLang="fr-FR" sz="1600" b="0" i="1" u="sng"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courriel</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 </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à</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 l</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adresse</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Arial" panose="020B0604020202020204" pitchFamily="34" charset="0"/>
              </a:rPr>
              <a:t>: mediation@cdg35.fr</a:t>
            </a:r>
          </a:p>
          <a:p>
            <a:pPr marL="0" marR="0" lvl="0" indent="0" algn="ctr" defTabSz="914400" rtl="0" eaLnBrk="0" fontAlgn="base" latinLnBrk="0" hangingPunct="0">
              <a:lnSpc>
                <a:spcPct val="100000"/>
              </a:lnSpc>
              <a:spcBef>
                <a:spcPct val="0"/>
              </a:spcBef>
              <a:spcAft>
                <a:spcPct val="0"/>
              </a:spcAft>
              <a:buClrTx/>
              <a:buSzTx/>
              <a:tabLst>
                <a:tab pos="990600" algn="l"/>
              </a:tabLst>
            </a:pPr>
            <a:endParaRPr kumimoji="0" lang="fr-FR" altLang="fr-FR"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990600" algn="l"/>
              </a:tabLst>
            </a:pP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Si cette m</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diation ne permet pas de parvenir </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un accord, vous pourrez contester la pr</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sente d</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cision  devant  le Tribunal Administratif de Rennes dans un d</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lai de deux mois </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compter de la fin de la m</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diation.</a:t>
            </a:r>
          </a:p>
          <a:p>
            <a:pPr marL="0" marR="0" lvl="0" indent="0" algn="just" defTabSz="914400" rtl="0" eaLnBrk="0" fontAlgn="base" latinLnBrk="0" hangingPunct="0">
              <a:lnSpc>
                <a:spcPct val="100000"/>
              </a:lnSpc>
              <a:spcBef>
                <a:spcPct val="0"/>
              </a:spcBef>
              <a:spcAft>
                <a:spcPct val="0"/>
              </a:spcAft>
              <a:buClrTx/>
              <a:buSzTx/>
              <a:buFontTx/>
              <a:buNone/>
              <a:tabLst>
                <a:tab pos="990600" algn="l"/>
              </a:tabLst>
            </a:pPr>
            <a:endParaRPr kumimoji="0" lang="fr-FR" altLang="fr-FR"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990600" algn="l"/>
              </a:tabLst>
            </a:pP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Une copie de cette d</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cision sera </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6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joindre au recours.</a:t>
            </a:r>
            <a:r>
              <a:rPr kumimoji="0" lang="fr-FR" altLang="fr-FR"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4"/>
          <p:cNvSpPr>
            <a:spLocks noChangeArrowheads="1"/>
          </p:cNvSpPr>
          <p:nvPr/>
        </p:nvSpPr>
        <p:spPr bwMode="auto">
          <a:xfrm>
            <a:off x="0" y="457200"/>
            <a:ext cx="1008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1" i="1" u="none" strike="noStrike" cap="none" normalizeH="0" baseline="0" smtClean="0">
                <a:ln>
                  <a:noFill/>
                </a:ln>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354905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374624" y="385261"/>
            <a:ext cx="5331376" cy="6789151"/>
          </a:xfrm>
          <a:prstGeom prst="rect">
            <a:avLst/>
          </a:prstGeom>
        </p:spPr>
      </p:pic>
      <p:sp>
        <p:nvSpPr>
          <p:cNvPr id="4" name="ZoneTexte 3"/>
          <p:cNvSpPr txBox="1"/>
          <p:nvPr/>
        </p:nvSpPr>
        <p:spPr>
          <a:xfrm>
            <a:off x="5330091" y="1000369"/>
            <a:ext cx="1531815" cy="246221"/>
          </a:xfrm>
          <a:prstGeom prst="rect">
            <a:avLst/>
          </a:prstGeom>
          <a:solidFill>
            <a:schemeClr val="bg1"/>
          </a:solidFill>
        </p:spPr>
        <p:txBody>
          <a:bodyPr wrap="square" rtlCol="0">
            <a:spAutoFit/>
          </a:bodyPr>
          <a:lstStyle/>
          <a:p>
            <a:r>
              <a:rPr lang="fr-FR" sz="1000" b="1" dirty="0" smtClean="0">
                <a:solidFill>
                  <a:srgbClr val="FF0000"/>
                </a:solidFill>
              </a:rPr>
              <a:t>Décembre 2018</a:t>
            </a:r>
            <a:endParaRPr lang="fr-FR" sz="1000" b="1" dirty="0">
              <a:solidFill>
                <a:srgbClr val="FF0000"/>
              </a:solidFill>
            </a:endParaRPr>
          </a:p>
        </p:txBody>
      </p:sp>
      <p:sp>
        <p:nvSpPr>
          <p:cNvPr id="5" name="Rectangle 4"/>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1237676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droite 1"/>
          <p:cNvSpPr/>
          <p:nvPr/>
        </p:nvSpPr>
        <p:spPr>
          <a:xfrm>
            <a:off x="240792" y="402336"/>
            <a:ext cx="2631186" cy="1426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Saisine</a:t>
            </a:r>
            <a:endParaRPr lang="fr-FR" sz="2000" b="1" dirty="0"/>
          </a:p>
        </p:txBody>
      </p:sp>
      <p:sp>
        <p:nvSpPr>
          <p:cNvPr id="3" name="Flèche droite 2"/>
          <p:cNvSpPr/>
          <p:nvPr/>
        </p:nvSpPr>
        <p:spPr>
          <a:xfrm>
            <a:off x="3111246" y="402336"/>
            <a:ext cx="2105406" cy="1426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Accord </a:t>
            </a:r>
            <a:r>
              <a:rPr lang="fr-FR" b="1" dirty="0" smtClean="0"/>
              <a:t>à la médiation</a:t>
            </a:r>
            <a:endParaRPr lang="fr-FR" b="1" dirty="0"/>
          </a:p>
        </p:txBody>
      </p:sp>
      <p:sp>
        <p:nvSpPr>
          <p:cNvPr id="4" name="Flèche droite 3"/>
          <p:cNvSpPr/>
          <p:nvPr/>
        </p:nvSpPr>
        <p:spPr>
          <a:xfrm>
            <a:off x="5559552" y="402336"/>
            <a:ext cx="2139696" cy="1426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Instruction</a:t>
            </a:r>
            <a:endParaRPr lang="fr-FR" sz="2000" b="1" dirty="0"/>
          </a:p>
        </p:txBody>
      </p:sp>
      <p:sp>
        <p:nvSpPr>
          <p:cNvPr id="5" name="Flèche droite 4"/>
          <p:cNvSpPr/>
          <p:nvPr/>
        </p:nvSpPr>
        <p:spPr>
          <a:xfrm>
            <a:off x="8042148" y="402336"/>
            <a:ext cx="1656588" cy="1426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Issue</a:t>
            </a:r>
            <a:endParaRPr lang="fr-FR" sz="2000" b="1" dirty="0"/>
          </a:p>
        </p:txBody>
      </p:sp>
      <p:sp>
        <p:nvSpPr>
          <p:cNvPr id="6" name="Rectangle à coins arrondis 5"/>
          <p:cNvSpPr/>
          <p:nvPr/>
        </p:nvSpPr>
        <p:spPr>
          <a:xfrm>
            <a:off x="240792" y="1828800"/>
            <a:ext cx="2288286" cy="50657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fr-FR" sz="1600" b="1" dirty="0"/>
              <a:t>Par l’agent </a:t>
            </a:r>
            <a:r>
              <a:rPr lang="fr-FR" sz="1600" dirty="0"/>
              <a:t>(ou le magistrat si le recours est arrivé directement au TA)</a:t>
            </a:r>
          </a:p>
          <a:p>
            <a:pPr lvl="0"/>
            <a:endParaRPr lang="fr-FR" sz="1600" dirty="0"/>
          </a:p>
          <a:p>
            <a:pPr lvl="0"/>
            <a:r>
              <a:rPr lang="fr-FR" sz="1600" b="1" dirty="0"/>
              <a:t>Par écrit </a:t>
            </a:r>
            <a:r>
              <a:rPr lang="fr-FR" sz="1600" dirty="0"/>
              <a:t>(courriel/ courrier) comprenant :</a:t>
            </a:r>
          </a:p>
          <a:p>
            <a:pPr lvl="0"/>
            <a:r>
              <a:rPr lang="fr-FR" sz="1600" dirty="0" smtClean="0"/>
              <a:t>1/ une </a:t>
            </a:r>
            <a:r>
              <a:rPr lang="fr-FR" sz="1600" dirty="0"/>
              <a:t>lettre de saisine de </a:t>
            </a:r>
            <a:r>
              <a:rPr lang="fr-FR" sz="1600" dirty="0" smtClean="0"/>
              <a:t>l’agent</a:t>
            </a:r>
          </a:p>
          <a:p>
            <a:pPr lvl="0"/>
            <a:r>
              <a:rPr lang="fr-FR" sz="1600" dirty="0" smtClean="0"/>
              <a:t>2/ une </a:t>
            </a:r>
            <a:r>
              <a:rPr lang="fr-FR" sz="1600" dirty="0"/>
              <a:t>copie de la décision contestée (décision explicite) OU une copie de </a:t>
            </a:r>
            <a:r>
              <a:rPr lang="fr-FR" sz="1600" dirty="0" smtClean="0"/>
              <a:t>la </a:t>
            </a:r>
            <a:r>
              <a:rPr lang="fr-FR" sz="1600" dirty="0"/>
              <a:t>demande ayant fait  naître cette décision implicite </a:t>
            </a:r>
            <a:r>
              <a:rPr lang="fr-FR" sz="1600" dirty="0" smtClean="0"/>
              <a:t>défavorable</a:t>
            </a:r>
          </a:p>
          <a:p>
            <a:pPr lvl="0"/>
            <a:endParaRPr lang="fr-FR" sz="1600" dirty="0"/>
          </a:p>
          <a:p>
            <a:pPr lvl="0"/>
            <a:r>
              <a:rPr lang="fr-FR" sz="1600" b="1" dirty="0" smtClean="0"/>
              <a:t>Suspension des délais de recours</a:t>
            </a:r>
            <a:endParaRPr lang="fr-FR" sz="1600" b="1" dirty="0"/>
          </a:p>
        </p:txBody>
      </p:sp>
      <p:sp>
        <p:nvSpPr>
          <p:cNvPr id="7" name="Rectangle à coins arrondis 6"/>
          <p:cNvSpPr/>
          <p:nvPr/>
        </p:nvSpPr>
        <p:spPr>
          <a:xfrm>
            <a:off x="2871978" y="1993392"/>
            <a:ext cx="2252472" cy="49011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fr-FR" sz="1600" dirty="0"/>
              <a:t>S’assurer de l’accord des parties sur le </a:t>
            </a:r>
            <a:r>
              <a:rPr lang="fr-FR" sz="1600" b="1" dirty="0"/>
              <a:t>principe de médiation (contradictoire et amiable)</a:t>
            </a:r>
          </a:p>
          <a:p>
            <a:pPr lvl="0"/>
            <a:endParaRPr lang="fr-FR" sz="1600" dirty="0"/>
          </a:p>
          <a:p>
            <a:pPr lvl="0"/>
            <a:r>
              <a:rPr lang="fr-FR" sz="1600" dirty="0"/>
              <a:t>Les parties peuvent s’entendre sur la </a:t>
            </a:r>
            <a:r>
              <a:rPr lang="fr-FR" sz="1600" b="1" dirty="0"/>
              <a:t>suspension des effets </a:t>
            </a:r>
            <a:r>
              <a:rPr lang="fr-FR" sz="1600" dirty="0"/>
              <a:t>de la décision litigieuse dans l’attente de l’issue de la </a:t>
            </a:r>
            <a:r>
              <a:rPr lang="fr-FR" sz="1600" dirty="0" smtClean="0"/>
              <a:t>médiation</a:t>
            </a:r>
            <a:endParaRPr lang="fr-FR" sz="1600" dirty="0"/>
          </a:p>
        </p:txBody>
      </p:sp>
      <p:sp>
        <p:nvSpPr>
          <p:cNvPr id="9" name="Rectangle à coins arrondis 8"/>
          <p:cNvSpPr/>
          <p:nvPr/>
        </p:nvSpPr>
        <p:spPr>
          <a:xfrm>
            <a:off x="5503164" y="1993392"/>
            <a:ext cx="2252472" cy="49011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fr-FR" sz="1600" dirty="0"/>
              <a:t>Délai de 3 à 6 </a:t>
            </a:r>
            <a:r>
              <a:rPr lang="fr-FR" sz="1600" dirty="0" smtClean="0"/>
              <a:t>mois</a:t>
            </a:r>
          </a:p>
          <a:p>
            <a:pPr lvl="0"/>
            <a:r>
              <a:rPr lang="fr-FR" sz="1600" dirty="0" smtClean="0"/>
              <a:t>=&gt; </a:t>
            </a:r>
            <a:r>
              <a:rPr lang="fr-FR" sz="1600" dirty="0"/>
              <a:t>signature d’une convention de médiation</a:t>
            </a:r>
          </a:p>
          <a:p>
            <a:pPr lvl="0"/>
            <a:endParaRPr lang="fr-FR" sz="1600" dirty="0"/>
          </a:p>
          <a:p>
            <a:pPr marL="285750" lvl="0" indent="-285750">
              <a:buFont typeface="Courier New" panose="02070309020205020404" pitchFamily="49" charset="0"/>
              <a:buChar char="o"/>
            </a:pPr>
            <a:r>
              <a:rPr lang="fr-FR" sz="1600" dirty="0"/>
              <a:t>Entretien(s) avec chacune des </a:t>
            </a:r>
            <a:r>
              <a:rPr lang="fr-FR" sz="1600" dirty="0" smtClean="0"/>
              <a:t>parties</a:t>
            </a:r>
          </a:p>
          <a:p>
            <a:pPr marL="285750" lvl="0" indent="-285750">
              <a:buFont typeface="Courier New" panose="02070309020205020404" pitchFamily="49" charset="0"/>
              <a:buChar char="o"/>
            </a:pPr>
            <a:r>
              <a:rPr lang="fr-FR" sz="1600" dirty="0" smtClean="0"/>
              <a:t>Entretien(s</a:t>
            </a:r>
            <a:r>
              <a:rPr lang="fr-FR" sz="1600" dirty="0"/>
              <a:t>) commun(s)</a:t>
            </a:r>
          </a:p>
          <a:p>
            <a:pPr lvl="0"/>
            <a:endParaRPr lang="fr-FR" sz="1600" dirty="0"/>
          </a:p>
          <a:p>
            <a:pPr lvl="0"/>
            <a:r>
              <a:rPr lang="fr-FR" sz="1600" dirty="0"/>
              <a:t>Les parties peuvent être seules ou </a:t>
            </a:r>
            <a:r>
              <a:rPr lang="fr-FR" sz="1600" dirty="0" smtClean="0"/>
              <a:t>accompagnées (représentant syndical, avocat)</a:t>
            </a:r>
            <a:endParaRPr lang="fr-FR" sz="1600" dirty="0"/>
          </a:p>
        </p:txBody>
      </p:sp>
      <p:sp>
        <p:nvSpPr>
          <p:cNvPr id="10" name="Rectangle à coins arrondis 9"/>
          <p:cNvSpPr/>
          <p:nvPr/>
        </p:nvSpPr>
        <p:spPr>
          <a:xfrm>
            <a:off x="8042148" y="3072384"/>
            <a:ext cx="1786128" cy="20665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fr-FR" sz="1600" b="1" dirty="0" smtClean="0"/>
              <a:t>Accord</a:t>
            </a:r>
          </a:p>
          <a:p>
            <a:pPr lvl="0"/>
            <a:endParaRPr lang="fr-FR" sz="1600" b="1" dirty="0" smtClean="0"/>
          </a:p>
          <a:p>
            <a:pPr lvl="0"/>
            <a:r>
              <a:rPr lang="fr-FR" sz="1600" b="1" dirty="0" smtClean="0"/>
              <a:t>Désaccord</a:t>
            </a:r>
          </a:p>
          <a:p>
            <a:pPr lvl="0"/>
            <a:endParaRPr lang="fr-FR" sz="1600" dirty="0"/>
          </a:p>
        </p:txBody>
      </p:sp>
      <p:sp>
        <p:nvSpPr>
          <p:cNvPr id="11" name="Titre 1"/>
          <p:cNvSpPr txBox="1">
            <a:spLocks/>
          </p:cNvSpPr>
          <p:nvPr/>
        </p:nvSpPr>
        <p:spPr>
          <a:xfrm>
            <a:off x="494300" y="0"/>
            <a:ext cx="9204436" cy="353943"/>
          </a:xfrm>
          <a:prstGeom prst="rect">
            <a:avLst/>
          </a:prstGeom>
        </p:spPr>
        <p:txBody>
          <a:bodyPr vert="horz" wrap="square" lIns="91440" tIns="45720" rIns="91440" bIns="45720" rtlCol="0" anchor="b">
            <a:sp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algn="ctr"/>
            <a:r>
              <a:rPr lang="fr-FR" sz="2000" dirty="0" smtClean="0">
                <a:solidFill>
                  <a:srgbClr val="FF0000"/>
                </a:solidFill>
                <a:latin typeface="Trebuchet MS" panose="020B0603020202020204" pitchFamily="34" charset="0"/>
              </a:rPr>
              <a:t>Quelles sont les étapes de la MPO ?</a:t>
            </a:r>
            <a:endParaRPr lang="fr-FR" sz="2000" dirty="0">
              <a:solidFill>
                <a:srgbClr val="FF0000"/>
              </a:solidFill>
              <a:latin typeface="Trebuchet MS" panose="020B0603020202020204" pitchFamily="34" charset="0"/>
            </a:endParaRPr>
          </a:p>
        </p:txBody>
      </p:sp>
      <p:sp>
        <p:nvSpPr>
          <p:cNvPr id="12" name="Connecteur droit 11"/>
          <p:cNvSpPr/>
          <p:nvPr/>
        </p:nvSpPr>
        <p:spPr>
          <a:xfrm>
            <a:off x="716652" y="328305"/>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13" name="Rectangle 12"/>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782776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600792" y="3324865"/>
            <a:ext cx="2136648" cy="2286000"/>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a:t>à la date de la déclaration de l’une ou l’autre des parties ayant mis fin à la médiation</a:t>
            </a:r>
          </a:p>
          <a:p>
            <a:pPr lvl="0"/>
            <a:endParaRPr lang="fr-FR" sz="1600" dirty="0"/>
          </a:p>
        </p:txBody>
      </p:sp>
      <p:sp>
        <p:nvSpPr>
          <p:cNvPr id="7" name="Rectangle à coins arrondis 6"/>
          <p:cNvSpPr/>
          <p:nvPr/>
        </p:nvSpPr>
        <p:spPr>
          <a:xfrm>
            <a:off x="600792" y="2127862"/>
            <a:ext cx="4155818" cy="824332"/>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lvl="0" algn="ctr" defTabSz="1007943">
              <a:defRPr/>
            </a:pPr>
            <a:r>
              <a:rPr lang="fr-FR" sz="2000" b="1" dirty="0" smtClean="0"/>
              <a:t>Nouveau délai </a:t>
            </a:r>
            <a:r>
              <a:rPr lang="fr-FR" sz="2000" b="1" dirty="0"/>
              <a:t>de </a:t>
            </a:r>
            <a:endParaRPr lang="fr-FR" sz="2000" b="1" dirty="0" smtClean="0"/>
          </a:p>
          <a:p>
            <a:pPr lvl="0" algn="ctr" defTabSz="1007943">
              <a:defRPr/>
            </a:pPr>
            <a:r>
              <a:rPr lang="fr-FR" sz="2000" b="1" dirty="0"/>
              <a:t>r</a:t>
            </a:r>
            <a:r>
              <a:rPr lang="fr-FR" sz="2000" b="1" dirty="0" smtClean="0"/>
              <a:t>ecours </a:t>
            </a:r>
            <a:r>
              <a:rPr lang="fr-FR" sz="2000" b="1" dirty="0"/>
              <a:t>contentieux</a:t>
            </a:r>
          </a:p>
        </p:txBody>
      </p:sp>
      <p:sp>
        <p:nvSpPr>
          <p:cNvPr id="9" name="Rectangle à coins arrondis 8"/>
          <p:cNvSpPr/>
          <p:nvPr/>
        </p:nvSpPr>
        <p:spPr>
          <a:xfrm>
            <a:off x="5747006" y="1926957"/>
            <a:ext cx="3825209" cy="2395728"/>
          </a:xfrm>
          <a:prstGeom prst="roundRect">
            <a:avLst/>
          </a:prstGeom>
          <a:ln>
            <a:solidFill>
              <a:srgbClr val="33CC33"/>
            </a:solidFill>
          </a:ln>
        </p:spPr>
        <p:style>
          <a:lnRef idx="2">
            <a:schemeClr val="accent1"/>
          </a:lnRef>
          <a:fillRef idx="1">
            <a:schemeClr val="lt1"/>
          </a:fillRef>
          <a:effectRef idx="0">
            <a:schemeClr val="accent1"/>
          </a:effectRef>
          <a:fontRef idx="minor">
            <a:schemeClr val="dk1"/>
          </a:fontRef>
        </p:style>
        <p:txBody>
          <a:bodyPr rtlCol="0" anchor="ctr"/>
          <a:lstStyle/>
          <a:p>
            <a:pPr lvl="0" algn="ctr" defTabSz="1007943">
              <a:defRPr/>
            </a:pPr>
            <a:r>
              <a:rPr lang="fr-FR" sz="2000" dirty="0"/>
              <a:t>Accord </a:t>
            </a:r>
            <a:r>
              <a:rPr lang="fr-FR" sz="2000" b="1" dirty="0"/>
              <a:t>écrit</a:t>
            </a:r>
            <a:r>
              <a:rPr lang="fr-FR" sz="2000" dirty="0"/>
              <a:t> respectueux </a:t>
            </a:r>
            <a:endParaRPr lang="fr-FR" sz="2000" dirty="0" smtClean="0"/>
          </a:p>
          <a:p>
            <a:pPr marL="342900" lvl="0" indent="-342900" algn="ctr" defTabSz="1007943">
              <a:buFont typeface="Courier New" panose="02070309020205020404" pitchFamily="49" charset="0"/>
              <a:buChar char="o"/>
              <a:defRPr/>
            </a:pPr>
            <a:r>
              <a:rPr lang="fr-FR" sz="2000" dirty="0" smtClean="0"/>
              <a:t>d’un rapport équilibré</a:t>
            </a:r>
          </a:p>
          <a:p>
            <a:pPr marL="342900" lvl="0" indent="-342900" algn="ctr" defTabSz="1007943">
              <a:buFont typeface="Courier New" panose="02070309020205020404" pitchFamily="49" charset="0"/>
              <a:buChar char="o"/>
              <a:defRPr/>
            </a:pPr>
            <a:r>
              <a:rPr lang="fr-FR" sz="2000" dirty="0" smtClean="0"/>
              <a:t>des </a:t>
            </a:r>
            <a:r>
              <a:rPr lang="fr-FR" sz="2000" dirty="0"/>
              <a:t>règles </a:t>
            </a:r>
            <a:r>
              <a:rPr lang="fr-FR" sz="2000" b="1" dirty="0" smtClean="0"/>
              <a:t>d’ordre pénal et public</a:t>
            </a:r>
          </a:p>
          <a:p>
            <a:pPr marL="342900" lvl="0" indent="-342900" algn="ctr" defTabSz="1007943">
              <a:buFont typeface="Courier New" panose="02070309020205020404" pitchFamily="49" charset="0"/>
              <a:buChar char="o"/>
              <a:defRPr/>
            </a:pPr>
            <a:endParaRPr lang="fr-FR" sz="2000" dirty="0"/>
          </a:p>
          <a:p>
            <a:pPr lvl="0" algn="ctr" defTabSz="1007943">
              <a:defRPr/>
            </a:pPr>
            <a:r>
              <a:rPr lang="fr-FR" sz="2000" dirty="0" smtClean="0"/>
              <a:t>Les </a:t>
            </a:r>
            <a:r>
              <a:rPr lang="fr-FR" sz="2000" dirty="0"/>
              <a:t>parties s’engagent à respecter </a:t>
            </a:r>
            <a:r>
              <a:rPr lang="fr-FR" sz="2000" dirty="0" smtClean="0"/>
              <a:t>cet </a:t>
            </a:r>
            <a:r>
              <a:rPr lang="fr-FR" sz="2000" dirty="0"/>
              <a:t>accord</a:t>
            </a:r>
          </a:p>
        </p:txBody>
      </p:sp>
      <p:sp>
        <p:nvSpPr>
          <p:cNvPr id="11" name="Titre 1"/>
          <p:cNvSpPr txBox="1">
            <a:spLocks/>
          </p:cNvSpPr>
          <p:nvPr/>
        </p:nvSpPr>
        <p:spPr>
          <a:xfrm>
            <a:off x="494300" y="0"/>
            <a:ext cx="9204436" cy="353943"/>
          </a:xfrm>
          <a:prstGeom prst="rect">
            <a:avLst/>
          </a:prstGeom>
        </p:spPr>
        <p:txBody>
          <a:bodyPr vert="horz" wrap="square" lIns="91440" tIns="45720" rIns="91440" bIns="45720" rtlCol="0" anchor="b">
            <a:sp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algn="ctr"/>
            <a:r>
              <a:rPr lang="fr-FR" sz="2000" dirty="0" smtClean="0">
                <a:solidFill>
                  <a:srgbClr val="FF0000"/>
                </a:solidFill>
                <a:latin typeface="Trebuchet MS" panose="020B0603020202020204" pitchFamily="34" charset="0"/>
              </a:rPr>
              <a:t>Quelle issue de la MPO ?</a:t>
            </a:r>
            <a:endParaRPr lang="fr-FR" sz="2000" dirty="0">
              <a:solidFill>
                <a:srgbClr val="FF0000"/>
              </a:solidFill>
              <a:latin typeface="Trebuchet MS" panose="020B0603020202020204" pitchFamily="34" charset="0"/>
            </a:endParaRPr>
          </a:p>
        </p:txBody>
      </p:sp>
      <p:sp>
        <p:nvSpPr>
          <p:cNvPr id="12" name="Connecteur droit 11"/>
          <p:cNvSpPr/>
          <p:nvPr/>
        </p:nvSpPr>
        <p:spPr>
          <a:xfrm>
            <a:off x="716652" y="328305"/>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8" name="Rectangle à coins arrondis 7"/>
          <p:cNvSpPr/>
          <p:nvPr/>
        </p:nvSpPr>
        <p:spPr>
          <a:xfrm>
            <a:off x="382125" y="553573"/>
            <a:ext cx="2136648" cy="1141399"/>
          </a:xfrm>
          <a:prstGeom prst="round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lvl="0" algn="ctr" defTabSz="1007943">
              <a:defRPr/>
            </a:pPr>
            <a:r>
              <a:rPr lang="fr-FR" sz="2000" b="1" dirty="0">
                <a:solidFill>
                  <a:schemeClr val="bg1"/>
                </a:solidFill>
              </a:rPr>
              <a:t>Désistement</a:t>
            </a:r>
            <a:r>
              <a:rPr lang="fr-FR" sz="2000" dirty="0">
                <a:solidFill>
                  <a:schemeClr val="bg1"/>
                </a:solidFill>
              </a:rPr>
              <a:t> par l’une ou l’autre des parties</a:t>
            </a:r>
          </a:p>
        </p:txBody>
      </p:sp>
      <p:sp>
        <p:nvSpPr>
          <p:cNvPr id="13" name="Rectangle à coins arrondis 12"/>
          <p:cNvSpPr/>
          <p:nvPr/>
        </p:nvSpPr>
        <p:spPr>
          <a:xfrm>
            <a:off x="2593698" y="592726"/>
            <a:ext cx="2553462" cy="1101710"/>
          </a:xfrm>
          <a:prstGeom prst="roundRect">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lvl="0" algn="ctr" defTabSz="1007943">
              <a:defRPr/>
            </a:pPr>
            <a:r>
              <a:rPr lang="fr-FR" sz="2000" b="1" dirty="0">
                <a:solidFill>
                  <a:schemeClr val="bg1"/>
                </a:solidFill>
              </a:rPr>
              <a:t>Fin d’office </a:t>
            </a:r>
            <a:r>
              <a:rPr lang="fr-FR" sz="2000" dirty="0">
                <a:solidFill>
                  <a:schemeClr val="bg1"/>
                </a:solidFill>
              </a:rPr>
              <a:t>de la médiation prononcée par le médiateur</a:t>
            </a:r>
          </a:p>
        </p:txBody>
      </p:sp>
      <p:sp>
        <p:nvSpPr>
          <p:cNvPr id="14" name="Rectangle à coins arrondis 13"/>
          <p:cNvSpPr/>
          <p:nvPr/>
        </p:nvSpPr>
        <p:spPr>
          <a:xfrm>
            <a:off x="5747007" y="643256"/>
            <a:ext cx="3825209" cy="1052634"/>
          </a:xfrm>
          <a:prstGeom prst="roundRect">
            <a:avLst/>
          </a:prstGeom>
          <a:solidFill>
            <a:srgbClr val="33CC33"/>
          </a:solidFill>
        </p:spPr>
        <p:style>
          <a:lnRef idx="1">
            <a:schemeClr val="accent2"/>
          </a:lnRef>
          <a:fillRef idx="2">
            <a:schemeClr val="accent2"/>
          </a:fillRef>
          <a:effectRef idx="1">
            <a:schemeClr val="accent2"/>
          </a:effectRef>
          <a:fontRef idx="minor">
            <a:schemeClr val="dk1"/>
          </a:fontRef>
        </p:style>
        <p:txBody>
          <a:bodyPr rtlCol="0" anchor="ctr"/>
          <a:lstStyle/>
          <a:p>
            <a:pPr lvl="0" algn="ctr" defTabSz="1007943">
              <a:defRPr/>
            </a:pPr>
            <a:r>
              <a:rPr lang="fr-FR" sz="2800" b="1" dirty="0" smtClean="0">
                <a:solidFill>
                  <a:schemeClr val="bg1"/>
                </a:solidFill>
              </a:rPr>
              <a:t>Accord</a:t>
            </a:r>
            <a:endParaRPr lang="fr-FR" sz="2800" dirty="0">
              <a:solidFill>
                <a:schemeClr val="bg1"/>
              </a:solidFill>
            </a:endParaRPr>
          </a:p>
        </p:txBody>
      </p:sp>
      <p:sp>
        <p:nvSpPr>
          <p:cNvPr id="15" name="Rectangle à coins arrondis 14"/>
          <p:cNvSpPr/>
          <p:nvPr/>
        </p:nvSpPr>
        <p:spPr>
          <a:xfrm>
            <a:off x="2841834" y="3258184"/>
            <a:ext cx="2136648" cy="2286000"/>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a:t>à la date de la déclaration de notification de fin de médiation </a:t>
            </a:r>
          </a:p>
          <a:p>
            <a:pPr lvl="0"/>
            <a:endParaRPr lang="fr-FR" sz="1600" dirty="0"/>
          </a:p>
        </p:txBody>
      </p:sp>
      <p:sp>
        <p:nvSpPr>
          <p:cNvPr id="16" name="Rectangle à coins arrondis 15"/>
          <p:cNvSpPr/>
          <p:nvPr/>
        </p:nvSpPr>
        <p:spPr>
          <a:xfrm>
            <a:off x="5747004" y="5881395"/>
            <a:ext cx="3825209" cy="914400"/>
          </a:xfrm>
          <a:prstGeom prst="roundRect">
            <a:avLst/>
          </a:prstGeom>
          <a:ln>
            <a:solidFill>
              <a:srgbClr val="33CC33"/>
            </a:solidFill>
          </a:ln>
        </p:spPr>
        <p:style>
          <a:lnRef idx="2">
            <a:schemeClr val="accent1"/>
          </a:lnRef>
          <a:fillRef idx="1">
            <a:schemeClr val="lt1"/>
          </a:fillRef>
          <a:effectRef idx="0">
            <a:schemeClr val="accent1"/>
          </a:effectRef>
          <a:fontRef idx="minor">
            <a:schemeClr val="dk1"/>
          </a:fontRef>
        </p:style>
        <p:txBody>
          <a:bodyPr rtlCol="0" anchor="ctr"/>
          <a:lstStyle/>
          <a:p>
            <a:pPr lvl="0" algn="ctr" defTabSz="1007943">
              <a:defRPr/>
            </a:pPr>
            <a:r>
              <a:rPr lang="fr-FR" sz="2000" b="1" dirty="0" smtClean="0"/>
              <a:t>FIN du contentieux</a:t>
            </a:r>
            <a:endParaRPr lang="fr-FR" sz="2000" b="1" dirty="0"/>
          </a:p>
        </p:txBody>
      </p:sp>
      <p:sp>
        <p:nvSpPr>
          <p:cNvPr id="17" name="Rectangle à coins arrondis 16"/>
          <p:cNvSpPr/>
          <p:nvPr/>
        </p:nvSpPr>
        <p:spPr>
          <a:xfrm>
            <a:off x="698363" y="5850174"/>
            <a:ext cx="4280119" cy="976843"/>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lvl="0" algn="ctr" defTabSz="1007943">
              <a:defRPr/>
            </a:pPr>
            <a:r>
              <a:rPr lang="fr-FR" sz="2000" b="1" dirty="0" smtClean="0"/>
              <a:t>Instruction par le juge administratif</a:t>
            </a:r>
          </a:p>
          <a:p>
            <a:pPr lvl="0" algn="ctr" defTabSz="1007943">
              <a:defRPr/>
            </a:pPr>
            <a:r>
              <a:rPr lang="fr-FR" sz="1600" dirty="0"/>
              <a:t>l</a:t>
            </a:r>
            <a:r>
              <a:rPr lang="fr-FR" sz="1600" dirty="0" smtClean="0"/>
              <a:t>e cas échéant</a:t>
            </a:r>
            <a:endParaRPr lang="fr-FR" sz="1600" dirty="0"/>
          </a:p>
        </p:txBody>
      </p:sp>
      <p:sp>
        <p:nvSpPr>
          <p:cNvPr id="18" name="Flèche courbée vers la droite 17"/>
          <p:cNvSpPr/>
          <p:nvPr/>
        </p:nvSpPr>
        <p:spPr>
          <a:xfrm>
            <a:off x="72354" y="1591056"/>
            <a:ext cx="424044" cy="3035808"/>
          </a:xfrm>
          <a:prstGeom prst="curv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Flèche courbée vers la gauche 18"/>
          <p:cNvSpPr/>
          <p:nvPr/>
        </p:nvSpPr>
        <p:spPr>
          <a:xfrm>
            <a:off x="5052918" y="1487360"/>
            <a:ext cx="397782" cy="3200400"/>
          </a:xfrm>
          <a:prstGeom prst="curved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Rectangle à coins arrondis 20"/>
          <p:cNvSpPr/>
          <p:nvPr/>
        </p:nvSpPr>
        <p:spPr>
          <a:xfrm>
            <a:off x="5747005" y="4504441"/>
            <a:ext cx="3825209" cy="1124026"/>
          </a:xfrm>
          <a:prstGeom prst="roundRect">
            <a:avLst/>
          </a:prstGeom>
          <a:ln w="12700">
            <a:solidFill>
              <a:srgbClr val="33CC33"/>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lvl="0" algn="ctr" defTabSz="1007943">
              <a:defRPr/>
            </a:pPr>
            <a:r>
              <a:rPr lang="fr-FR" sz="2000" dirty="0" smtClean="0"/>
              <a:t>Une</a:t>
            </a:r>
            <a:r>
              <a:rPr lang="fr-FR" sz="2000" b="1" dirty="0" smtClean="0"/>
              <a:t> homologation</a:t>
            </a:r>
            <a:r>
              <a:rPr lang="fr-FR" sz="2000" dirty="0" smtClean="0"/>
              <a:t> possible sur demande des parties = donner force exécutoire à l’accord</a:t>
            </a:r>
            <a:endParaRPr lang="fr-FR" sz="2000" b="1" dirty="0"/>
          </a:p>
        </p:txBody>
      </p:sp>
      <p:sp>
        <p:nvSpPr>
          <p:cNvPr id="20" name="Rectangle 19"/>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61667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81982" y="334746"/>
            <a:ext cx="9716659" cy="458587"/>
          </a:xfrm>
        </p:spPr>
        <p:txBody>
          <a:bodyPr wrap="square">
            <a:spAutoFit/>
          </a:bodyPr>
          <a:lstStyle/>
          <a:p>
            <a:pPr lvl="0" algn="ctr"/>
            <a:r>
              <a:rPr lang="fr-FR" sz="2800" dirty="0" smtClean="0">
                <a:solidFill>
                  <a:srgbClr val="FF0000"/>
                </a:solidFill>
                <a:latin typeface="Trebuchet MS" panose="020B0603020202020204" pitchFamily="34" charset="0"/>
              </a:rPr>
              <a:t>Quel est le coût pour la collectivité ? </a:t>
            </a:r>
            <a:endParaRPr lang="fr-FR" sz="2800" dirty="0">
              <a:solidFill>
                <a:srgbClr val="FF0000"/>
              </a:solidFill>
              <a:latin typeface="Trebuchet MS" panose="020B0603020202020204" pitchFamily="34" charset="0"/>
            </a:endParaRPr>
          </a:p>
        </p:txBody>
      </p:sp>
      <p:sp>
        <p:nvSpPr>
          <p:cNvPr id="4" name="Connecteur droit 3"/>
          <p:cNvSpPr/>
          <p:nvPr/>
        </p:nvSpPr>
        <p:spPr>
          <a:xfrm>
            <a:off x="540311" y="821677"/>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16" y="3551217"/>
            <a:ext cx="9144793" cy="457240"/>
          </a:xfrm>
          <a:prstGeom prst="rect">
            <a:avLst/>
          </a:prstGeom>
        </p:spPr>
      </p:pic>
      <p:sp>
        <p:nvSpPr>
          <p:cNvPr id="3" name="Rectangle 2"/>
          <p:cNvSpPr/>
          <p:nvPr/>
        </p:nvSpPr>
        <p:spPr>
          <a:xfrm>
            <a:off x="363965" y="1003143"/>
            <a:ext cx="9534676" cy="5098832"/>
          </a:xfrm>
          <a:prstGeom prst="rect">
            <a:avLst/>
          </a:prstGeom>
        </p:spPr>
        <p:txBody>
          <a:bodyPr wrap="square">
            <a:spAutoFit/>
          </a:bodyPr>
          <a:lstStyle/>
          <a:p>
            <a:pPr algn="just">
              <a:lnSpc>
                <a:spcPct val="90000"/>
              </a:lnSpc>
              <a:spcBef>
                <a:spcPts val="1200"/>
              </a:spcBef>
              <a:spcAft>
                <a:spcPts val="200"/>
              </a:spcAft>
              <a:buSzPct val="100000"/>
              <a:tabLst>
                <a:tab pos="180975" algn="l"/>
              </a:tabLst>
              <a:defRPr/>
            </a:pPr>
            <a:r>
              <a:rPr lang="fr-FR" sz="2000" dirty="0"/>
              <a:t>Si </a:t>
            </a:r>
            <a:r>
              <a:rPr lang="fr-FR" sz="2000" dirty="0" smtClean="0"/>
              <a:t>la collectivité </a:t>
            </a:r>
            <a:r>
              <a:rPr lang="fr-FR" sz="2000" dirty="0"/>
              <a:t>s’inscrit dans le </a:t>
            </a:r>
            <a:r>
              <a:rPr lang="fr-FR" sz="2000" dirty="0" smtClean="0"/>
              <a:t>dispositif </a:t>
            </a:r>
            <a:r>
              <a:rPr lang="fr-FR" sz="2000" dirty="0"/>
              <a:t>de </a:t>
            </a:r>
            <a:r>
              <a:rPr lang="fr-FR" sz="2000" dirty="0" smtClean="0"/>
              <a:t>l’expérimentation de la MPO en conventionnant avec le CDG 35</a:t>
            </a:r>
            <a:r>
              <a:rPr lang="fr-FR" sz="1600" dirty="0"/>
              <a:t> </a:t>
            </a:r>
            <a:r>
              <a:rPr lang="fr-FR" sz="1600" dirty="0" smtClean="0"/>
              <a:t>(délibération + convention d’adhésion au plus tard le 31 décembre 2018) </a:t>
            </a:r>
            <a:r>
              <a:rPr lang="fr-FR" sz="2000" dirty="0" smtClean="0"/>
              <a:t>et ainsi d’une mission de </a:t>
            </a:r>
            <a:r>
              <a:rPr lang="fr-FR" sz="2000" dirty="0"/>
              <a:t>l’article 25 de la loi du 26 janvier </a:t>
            </a:r>
            <a:r>
              <a:rPr lang="fr-FR" sz="2000" dirty="0" smtClean="0"/>
              <a:t>1984, </a:t>
            </a:r>
            <a:r>
              <a:rPr lang="fr-FR" sz="2000" b="1" dirty="0" smtClean="0"/>
              <a:t>une participation financière </a:t>
            </a:r>
            <a:r>
              <a:rPr lang="fr-FR" sz="2000" b="1" i="1" dirty="0" smtClean="0"/>
              <a:t>peut</a:t>
            </a:r>
            <a:r>
              <a:rPr lang="fr-FR" sz="2000" b="1" dirty="0" smtClean="0"/>
              <a:t> intervenir :</a:t>
            </a:r>
          </a:p>
          <a:p>
            <a:pPr algn="just">
              <a:lnSpc>
                <a:spcPct val="90000"/>
              </a:lnSpc>
              <a:spcBef>
                <a:spcPts val="1200"/>
              </a:spcBef>
              <a:spcAft>
                <a:spcPts val="200"/>
              </a:spcAft>
              <a:buSzPct val="100000"/>
              <a:tabLst>
                <a:tab pos="180975" algn="l"/>
              </a:tabLst>
              <a:defRPr/>
            </a:pPr>
            <a:endParaRPr lang="fr-FR" sz="2000" dirty="0" smtClean="0"/>
          </a:p>
          <a:p>
            <a:pPr algn="just">
              <a:lnSpc>
                <a:spcPct val="90000"/>
              </a:lnSpc>
              <a:spcBef>
                <a:spcPts val="1200"/>
              </a:spcBef>
              <a:spcAft>
                <a:spcPts val="200"/>
              </a:spcAft>
              <a:buSzPct val="100000"/>
              <a:tabLst>
                <a:tab pos="180975" algn="l"/>
              </a:tabLst>
              <a:defRPr/>
            </a:pPr>
            <a:endParaRPr lang="fr-FR" sz="2000" dirty="0" smtClean="0"/>
          </a:p>
          <a:p>
            <a:pPr algn="just">
              <a:lnSpc>
                <a:spcPct val="90000"/>
              </a:lnSpc>
              <a:spcBef>
                <a:spcPts val="1200"/>
              </a:spcBef>
              <a:spcAft>
                <a:spcPts val="200"/>
              </a:spcAft>
              <a:buSzPct val="100000"/>
              <a:tabLst>
                <a:tab pos="180975" algn="l"/>
              </a:tabLst>
              <a:defRPr/>
            </a:pPr>
            <a:endParaRPr lang="fr-FR" sz="2000" dirty="0" smtClean="0"/>
          </a:p>
          <a:p>
            <a:pPr algn="just">
              <a:lnSpc>
                <a:spcPct val="90000"/>
              </a:lnSpc>
              <a:spcBef>
                <a:spcPts val="1200"/>
              </a:spcBef>
              <a:spcAft>
                <a:spcPts val="200"/>
              </a:spcAft>
              <a:buSzPct val="100000"/>
              <a:tabLst>
                <a:tab pos="180975" algn="l"/>
              </a:tabLst>
              <a:defRPr/>
            </a:pPr>
            <a:endParaRPr lang="fr-FR" sz="2000" dirty="0"/>
          </a:p>
          <a:p>
            <a:pPr algn="just">
              <a:lnSpc>
                <a:spcPct val="90000"/>
              </a:lnSpc>
              <a:spcBef>
                <a:spcPts val="1200"/>
              </a:spcBef>
              <a:spcAft>
                <a:spcPts val="200"/>
              </a:spcAft>
              <a:buSzPct val="100000"/>
              <a:tabLst>
                <a:tab pos="180975" algn="l"/>
              </a:tabLst>
              <a:defRPr/>
            </a:pPr>
            <a:endParaRPr lang="fr-FR" sz="2000" dirty="0" smtClean="0"/>
          </a:p>
          <a:p>
            <a:pPr algn="just">
              <a:lnSpc>
                <a:spcPct val="90000"/>
              </a:lnSpc>
              <a:spcBef>
                <a:spcPts val="1200"/>
              </a:spcBef>
              <a:spcAft>
                <a:spcPts val="200"/>
              </a:spcAft>
              <a:buSzPct val="100000"/>
              <a:tabLst>
                <a:tab pos="180975" algn="l"/>
              </a:tabLst>
              <a:defRPr/>
            </a:pPr>
            <a:endParaRPr lang="fr-FR" sz="2000" dirty="0" smtClean="0"/>
          </a:p>
          <a:p>
            <a:pPr algn="just">
              <a:lnSpc>
                <a:spcPct val="90000"/>
              </a:lnSpc>
              <a:spcBef>
                <a:spcPts val="1200"/>
              </a:spcBef>
              <a:spcAft>
                <a:spcPts val="200"/>
              </a:spcAft>
              <a:buSzPct val="100000"/>
              <a:tabLst>
                <a:tab pos="180975" algn="l"/>
              </a:tabLst>
              <a:defRPr/>
            </a:pPr>
            <a:r>
              <a:rPr lang="fr-FR" sz="2000" dirty="0" smtClean="0"/>
              <a:t> </a:t>
            </a:r>
          </a:p>
          <a:p>
            <a:pPr algn="ctr"/>
            <a:endParaRPr lang="fr-FR" sz="1200" i="1" dirty="0"/>
          </a:p>
          <a:p>
            <a:pPr algn="ctr"/>
            <a:r>
              <a:rPr lang="fr-FR" sz="1200" i="1" dirty="0" smtClean="0"/>
              <a:t>Tarifs </a:t>
            </a:r>
            <a:r>
              <a:rPr lang="fr-FR" sz="1200" i="1" dirty="0"/>
              <a:t>forfaitaires en vigueur au 1</a:t>
            </a:r>
            <a:r>
              <a:rPr lang="fr-FR" sz="1200" i="1" baseline="30000" dirty="0"/>
              <a:t>er</a:t>
            </a:r>
            <a:r>
              <a:rPr lang="fr-FR" sz="1200" i="1" dirty="0"/>
              <a:t> janvier </a:t>
            </a:r>
            <a:r>
              <a:rPr lang="fr-FR" sz="1200" i="1" dirty="0" smtClean="0"/>
              <a:t>2018</a:t>
            </a:r>
            <a:endParaRPr lang="fr-FR" sz="1200" i="1" dirty="0"/>
          </a:p>
          <a:p>
            <a:r>
              <a:rPr lang="fr-FR" sz="2000" dirty="0"/>
              <a:t> </a:t>
            </a:r>
            <a:endParaRPr lang="fr-FR" sz="2400" b="1" kern="0" dirty="0">
              <a:solidFill>
                <a:srgbClr val="000000"/>
              </a:solidFill>
              <a:latin typeface="Trebuchet MS" panose="020B0603020202020204" pitchFamily="34" charset="0"/>
            </a:endParaRPr>
          </a:p>
        </p:txBody>
      </p:sp>
      <p:sp>
        <p:nvSpPr>
          <p:cNvPr id="5" name="Rectangle 2"/>
          <p:cNvSpPr>
            <a:spLocks noChangeArrowheads="1"/>
          </p:cNvSpPr>
          <p:nvPr/>
        </p:nvSpPr>
        <p:spPr bwMode="auto">
          <a:xfrm>
            <a:off x="0" y="0"/>
            <a:ext cx="1008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4"/>
          <p:cNvSpPr>
            <a:spLocks noChangeArrowheads="1"/>
          </p:cNvSpPr>
          <p:nvPr/>
        </p:nvSpPr>
        <p:spPr bwMode="auto">
          <a:xfrm>
            <a:off x="0" y="457200"/>
            <a:ext cx="1008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1" i="1" u="none" strike="noStrike" cap="none" normalizeH="0" baseline="0" smtClean="0">
                <a:ln>
                  <a:noFill/>
                </a:ln>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1070214208"/>
              </p:ext>
            </p:extLst>
          </p:nvPr>
        </p:nvGraphicFramePr>
        <p:xfrm>
          <a:off x="1572528" y="2923687"/>
          <a:ext cx="6720417" cy="2291080"/>
        </p:xfrm>
        <a:graphic>
          <a:graphicData uri="http://schemas.openxmlformats.org/drawingml/2006/table">
            <a:tbl>
              <a:tblPr firstRow="1" bandRow="1">
                <a:tableStyleId>{5C22544A-7EE6-4342-B048-85BDC9FD1C3A}</a:tableStyleId>
              </a:tblPr>
              <a:tblGrid>
                <a:gridCol w="2240139"/>
                <a:gridCol w="2240139"/>
                <a:gridCol w="2240139"/>
              </a:tblGrid>
              <a:tr h="0">
                <a:tc gridSpan="3">
                  <a:txBody>
                    <a:bodyPr/>
                    <a:lstStyle/>
                    <a:p>
                      <a:pPr algn="ctr"/>
                      <a:r>
                        <a:rPr lang="fr-FR" sz="1800" b="0" dirty="0" smtClean="0">
                          <a:solidFill>
                            <a:schemeClr val="tx1"/>
                          </a:solidFill>
                        </a:rPr>
                        <a:t>Adhésion au dispositif</a:t>
                      </a:r>
                    </a:p>
                    <a:p>
                      <a:pPr algn="ctr"/>
                      <a:endParaRPr lang="fr-FR"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rowSpan="2">
                  <a:txBody>
                    <a:bodyPr/>
                    <a:lstStyle/>
                    <a:p>
                      <a:pPr algn="ctr"/>
                      <a:r>
                        <a:rPr lang="fr-FR" sz="1800" b="1" dirty="0" smtClean="0">
                          <a:solidFill>
                            <a:schemeClr val="tx1"/>
                          </a:solidFill>
                        </a:rPr>
                        <a:t>Pas de recours </a:t>
                      </a:r>
                      <a:r>
                        <a:rPr lang="fr-FR" sz="1800" b="1" u="none" dirty="0" smtClean="0">
                          <a:solidFill>
                            <a:schemeClr val="tx1"/>
                          </a:solidFill>
                        </a:rPr>
                        <a:t>effectif</a:t>
                      </a:r>
                      <a:r>
                        <a:rPr lang="fr-FR" sz="1800" b="1" dirty="0" smtClean="0">
                          <a:solidFill>
                            <a:schemeClr val="tx1"/>
                          </a:solidFill>
                        </a:rPr>
                        <a:t> à la médiation</a:t>
                      </a:r>
                      <a:endParaRPr lang="fr-FR"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1800" b="1" dirty="0" smtClean="0">
                          <a:solidFill>
                            <a:schemeClr val="tx1"/>
                          </a:solidFill>
                        </a:rPr>
                        <a:t>Recours effectif à la médiation</a:t>
                      </a:r>
                    </a:p>
                    <a:p>
                      <a:pPr algn="ctr"/>
                      <a:endParaRPr lang="fr-FR"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fr-FR"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dirty="0" smtClean="0"/>
                        <a:t>Médiation 1er RDV sans suite</a:t>
                      </a:r>
                      <a:endParaRPr lang="fr-FR"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dirty="0" smtClean="0"/>
                        <a:t>Médiation globale</a:t>
                      </a:r>
                      <a:endParaRPr lang="fr-FR"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fr-FR" sz="1800" b="0" dirty="0" smtClean="0">
                          <a:solidFill>
                            <a:schemeClr val="tx1"/>
                          </a:solidFill>
                        </a:rPr>
                        <a:t>0 €</a:t>
                      </a:r>
                      <a:endParaRPr lang="fr-FR"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b="0" dirty="0" smtClean="0">
                          <a:solidFill>
                            <a:schemeClr val="tx1"/>
                          </a:solidFill>
                        </a:rPr>
                        <a:t>47 €</a:t>
                      </a:r>
                      <a:endParaRPr lang="fr-FR"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800" b="0" dirty="0" smtClean="0">
                          <a:solidFill>
                            <a:schemeClr val="tx1"/>
                          </a:solidFill>
                        </a:rPr>
                        <a:t>500 €</a:t>
                      </a:r>
                      <a:endParaRPr lang="fr-FR"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Rectangle 10"/>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1810528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200629"/>
            <a:ext cx="9944100" cy="615553"/>
          </a:xfrm>
        </p:spPr>
        <p:txBody>
          <a:bodyPr wrap="square">
            <a:spAutoFit/>
          </a:bodyPr>
          <a:lstStyle/>
          <a:p>
            <a:pPr lvl="0" algn="ctr"/>
            <a:r>
              <a:rPr lang="fr-FR" sz="4000" dirty="0" smtClean="0">
                <a:solidFill>
                  <a:srgbClr val="FF0000"/>
                </a:solidFill>
                <a:latin typeface="Trebuchet MS" panose="020B0603020202020204" pitchFamily="34" charset="0"/>
              </a:rPr>
              <a:t>Quelles sont les références de la MPO ?</a:t>
            </a:r>
            <a:endParaRPr lang="fr-FR" sz="40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236011" y="1088767"/>
            <a:ext cx="9332359" cy="6033960"/>
          </a:xfrm>
        </p:spPr>
        <p:txBody>
          <a:bodyPr wrap="square">
            <a:spAutoFit/>
          </a:bodyPr>
          <a:lstStyle/>
          <a:p>
            <a:pPr algn="just">
              <a:lnSpc>
                <a:spcPct val="100000"/>
              </a:lnSpc>
              <a:buFont typeface="Arial" panose="020B0604020202020204" pitchFamily="34" charset="0"/>
              <a:buChar char="•"/>
            </a:pPr>
            <a:r>
              <a:rPr lang="fr-FR" sz="2400" dirty="0" smtClean="0">
                <a:solidFill>
                  <a:schemeClr val="tx1"/>
                </a:solidFill>
                <a:ea typeface="Arial Unicode MS" pitchFamily="2"/>
                <a:cs typeface="Tahoma" pitchFamily="2"/>
              </a:rPr>
              <a:t> Issus du </a:t>
            </a:r>
            <a:r>
              <a:rPr lang="fr-FR" sz="2400" b="1" dirty="0" smtClean="0">
                <a:solidFill>
                  <a:schemeClr val="tx1"/>
                </a:solidFill>
                <a:ea typeface="Arial Unicode MS" pitchFamily="2"/>
                <a:cs typeface="Tahoma" pitchFamily="2"/>
              </a:rPr>
              <a:t>décret </a:t>
            </a:r>
            <a:r>
              <a:rPr lang="fr-FR" sz="2400" b="1" dirty="0" smtClean="0">
                <a:solidFill>
                  <a:schemeClr val="tx1"/>
                </a:solidFill>
              </a:rPr>
              <a:t>n°2018-101 </a:t>
            </a:r>
            <a:r>
              <a:rPr lang="fr-FR" sz="2400" b="1" dirty="0">
                <a:solidFill>
                  <a:schemeClr val="tx1"/>
                </a:solidFill>
              </a:rPr>
              <a:t>du 16 février 2018 </a:t>
            </a:r>
            <a:r>
              <a:rPr lang="fr-FR" sz="2400" b="1" dirty="0" smtClean="0">
                <a:solidFill>
                  <a:schemeClr val="tx1"/>
                </a:solidFill>
              </a:rPr>
              <a:t>:</a:t>
            </a:r>
          </a:p>
          <a:p>
            <a:pPr algn="just">
              <a:lnSpc>
                <a:spcPct val="100000"/>
              </a:lnSpc>
              <a:buFont typeface="Arial" panose="020B0604020202020204" pitchFamily="34" charset="0"/>
              <a:buChar char="•"/>
            </a:pPr>
            <a:endParaRPr lang="fr-FR" sz="2400" b="1" dirty="0" smtClean="0">
              <a:solidFill>
                <a:schemeClr val="tx1"/>
              </a:solidFill>
            </a:endParaRPr>
          </a:p>
          <a:p>
            <a:pPr lvl="2" algn="just">
              <a:buFont typeface="Courier New" panose="02070309020205020404" pitchFamily="49" charset="0"/>
              <a:buChar char="o"/>
            </a:pPr>
            <a:r>
              <a:rPr lang="fr-FR" sz="2400" i="1" dirty="0" smtClean="0"/>
              <a:t> article </a:t>
            </a:r>
            <a:r>
              <a:rPr lang="fr-FR" sz="2400" i="1" dirty="0"/>
              <a:t>R. </a:t>
            </a:r>
            <a:r>
              <a:rPr lang="fr-FR" sz="2400" i="1" dirty="0" smtClean="0"/>
              <a:t>213-2 du CJA . « La </a:t>
            </a:r>
            <a:r>
              <a:rPr lang="fr-FR" sz="2400" i="1" dirty="0"/>
              <a:t>médiation peut être confiée à une personne physique ou à une personne morale. Si le médiateur désigné est une personne morale, son représentant légal </a:t>
            </a:r>
            <a:r>
              <a:rPr lang="fr-FR" sz="2400" b="1" i="1" dirty="0"/>
              <a:t>désigne la ou les personnes physiques qui assureront, au sein de celle-ci et en son nom, l'exécution de la mission</a:t>
            </a:r>
            <a:r>
              <a:rPr lang="fr-FR" sz="2400" b="1" i="1" dirty="0" smtClean="0"/>
              <a:t>. »</a:t>
            </a:r>
          </a:p>
          <a:p>
            <a:pPr lvl="2" algn="just">
              <a:buFont typeface="Courier New" panose="02070309020205020404" pitchFamily="49" charset="0"/>
              <a:buChar char="o"/>
            </a:pPr>
            <a:endParaRPr lang="fr-FR" sz="2400" b="1" i="1" dirty="0" smtClean="0"/>
          </a:p>
          <a:p>
            <a:pPr lvl="2" algn="just">
              <a:buFont typeface="Courier New" panose="02070309020205020404" pitchFamily="49" charset="0"/>
              <a:buChar char="o"/>
            </a:pPr>
            <a:r>
              <a:rPr lang="fr-FR" sz="2400" i="1" dirty="0" smtClean="0"/>
              <a:t> article R</a:t>
            </a:r>
            <a:r>
              <a:rPr lang="fr-FR" sz="2400" i="1" dirty="0"/>
              <a:t>. </a:t>
            </a:r>
            <a:r>
              <a:rPr lang="fr-FR" sz="2400" i="1" dirty="0" smtClean="0"/>
              <a:t>213-3 du CJA : « La </a:t>
            </a:r>
            <a:r>
              <a:rPr lang="fr-FR" sz="2400" i="1" dirty="0"/>
              <a:t>personne physique qui assure la mission de médiation </a:t>
            </a:r>
            <a:r>
              <a:rPr lang="fr-FR" sz="2400" b="1" i="1" dirty="0"/>
              <a:t>doit posséder, par l'exercice présent ou passé d'une activité, la qualification requise eu égard à la nature du litige. Elle doit en outre justifier, selon le cas, d'une formation ou d'une expérience </a:t>
            </a:r>
            <a:r>
              <a:rPr lang="fr-FR" sz="2400" i="1" dirty="0"/>
              <a:t>adaptée à la pratique de la médiation</a:t>
            </a:r>
            <a:r>
              <a:rPr lang="fr-FR" sz="2400" i="1" dirty="0" smtClean="0"/>
              <a:t>. »</a:t>
            </a:r>
            <a:endParaRPr lang="fr-FR" sz="2400" i="1" dirty="0"/>
          </a:p>
          <a:p>
            <a:pPr algn="just">
              <a:lnSpc>
                <a:spcPct val="100000"/>
              </a:lnSpc>
              <a:buFont typeface="Arial" panose="020B0604020202020204" pitchFamily="34" charset="0"/>
              <a:buChar char="•"/>
            </a:pPr>
            <a:endParaRPr lang="fr-FR" sz="2400" dirty="0" smtClean="0">
              <a:solidFill>
                <a:schemeClr val="tx1"/>
              </a:solidFill>
            </a:endParaRPr>
          </a:p>
          <a:p>
            <a:pPr algn="just">
              <a:lnSpc>
                <a:spcPct val="100000"/>
              </a:lnSpc>
              <a:buFont typeface="Arial" panose="020B0604020202020204" pitchFamily="34" charset="0"/>
              <a:buChar char="•"/>
            </a:pPr>
            <a:endParaRPr lang="fr-FR" sz="2400" dirty="0">
              <a:solidFill>
                <a:schemeClr val="tx1"/>
              </a:solidFill>
              <a:ea typeface="Arial Unicode MS" pitchFamily="2"/>
              <a:cs typeface="Tahoma" pitchFamily="2"/>
            </a:endParaRPr>
          </a:p>
        </p:txBody>
      </p:sp>
      <p:sp>
        <p:nvSpPr>
          <p:cNvPr id="4" name="Connecteur droit 3"/>
          <p:cNvSpPr/>
          <p:nvPr/>
        </p:nvSpPr>
        <p:spPr>
          <a:xfrm>
            <a:off x="402191" y="952474"/>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7" name="Rectangle 6"/>
          <p:cNvSpPr/>
          <p:nvPr/>
        </p:nvSpPr>
        <p:spPr>
          <a:xfrm>
            <a:off x="809380" y="7128788"/>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4183485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98" y="797002"/>
            <a:ext cx="3887128" cy="5990606"/>
          </a:xfrm>
          <a:prstGeom prst="rect">
            <a:avLst/>
          </a:prstGeom>
        </p:spPr>
      </p:pic>
      <p:sp>
        <p:nvSpPr>
          <p:cNvPr id="6" name="Bulle ronde 5"/>
          <p:cNvSpPr/>
          <p:nvPr/>
        </p:nvSpPr>
        <p:spPr>
          <a:xfrm>
            <a:off x="6244493" y="2648924"/>
            <a:ext cx="3086100" cy="1847850"/>
          </a:xfrm>
          <a:prstGeom prst="wedgeEllipseCallout">
            <a:avLst>
              <a:gd name="adj1" fmla="val -123552"/>
              <a:gd name="adj2" fmla="val 135829"/>
            </a:avLst>
          </a:prstGeom>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800" b="1" dirty="0"/>
              <a:t>U</a:t>
            </a:r>
            <a:r>
              <a:rPr lang="fr-FR" sz="2800" b="1" dirty="0" smtClean="0"/>
              <a:t>ne médiation réussie</a:t>
            </a:r>
            <a:endParaRPr lang="fr-FR" sz="2800" b="1" dirty="0"/>
          </a:p>
        </p:txBody>
      </p:sp>
      <p:sp>
        <p:nvSpPr>
          <p:cNvPr id="8" name="Bulle ronde 7"/>
          <p:cNvSpPr/>
          <p:nvPr/>
        </p:nvSpPr>
        <p:spPr>
          <a:xfrm>
            <a:off x="6244493" y="1792224"/>
            <a:ext cx="3086100" cy="3096632"/>
          </a:xfrm>
          <a:prstGeom prst="wedgeEllipseCallout">
            <a:avLst>
              <a:gd name="adj1" fmla="val -183403"/>
              <a:gd name="adj2" fmla="val 74468"/>
            </a:avLst>
          </a:prstGeom>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800" b="1" dirty="0"/>
              <a:t>Une </a:t>
            </a:r>
            <a:r>
              <a:rPr lang="fr-FR" sz="2800" b="1" dirty="0" smtClean="0"/>
              <a:t>réelle coopération = une médiation réussie</a:t>
            </a:r>
            <a:endParaRPr lang="fr-FR" sz="2800" b="1" dirty="0"/>
          </a:p>
        </p:txBody>
      </p:sp>
      <p:sp>
        <p:nvSpPr>
          <p:cNvPr id="9" name="Rectangle 8"/>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226603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necteur droit 3"/>
          <p:cNvSpPr/>
          <p:nvPr/>
        </p:nvSpPr>
        <p:spPr>
          <a:xfrm>
            <a:off x="575529" y="797322"/>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8" name="Espace réservé du texte 2"/>
          <p:cNvSpPr txBox="1">
            <a:spLocks/>
          </p:cNvSpPr>
          <p:nvPr/>
        </p:nvSpPr>
        <p:spPr>
          <a:xfrm>
            <a:off x="242453" y="988802"/>
            <a:ext cx="9333076" cy="5967788"/>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marL="0" indent="0" algn="just">
              <a:buNone/>
            </a:pPr>
            <a:r>
              <a:rPr lang="fr-FR" sz="2400" dirty="0" smtClean="0">
                <a:solidFill>
                  <a:schemeClr val="tx1"/>
                </a:solidFill>
                <a:ea typeface="Arial Unicode MS" pitchFamily="2"/>
                <a:cs typeface="Tahoma" pitchFamily="2"/>
              </a:rPr>
              <a:t>Une </a:t>
            </a:r>
            <a:r>
              <a:rPr lang="fr-FR" sz="2400" b="1" dirty="0" smtClean="0">
                <a:solidFill>
                  <a:schemeClr val="tx1"/>
                </a:solidFill>
                <a:ea typeface="Arial Unicode MS" pitchFamily="2"/>
                <a:cs typeface="Tahoma" pitchFamily="2"/>
              </a:rPr>
              <a:t>page internet dédiée </a:t>
            </a:r>
            <a:r>
              <a:rPr lang="fr-FR" sz="2400" dirty="0" smtClean="0">
                <a:solidFill>
                  <a:schemeClr val="tx1"/>
                </a:solidFill>
                <a:ea typeface="Arial Unicode MS" pitchFamily="2"/>
                <a:cs typeface="Tahoma" pitchFamily="2"/>
              </a:rPr>
              <a:t>à ce thème de la médiation préalable obligatoire sur laquelle vous retrouverez : </a:t>
            </a:r>
            <a:r>
              <a:rPr lang="fr-FR" sz="2400" dirty="0" smtClean="0"/>
              <a:t> </a:t>
            </a:r>
          </a:p>
          <a:p>
            <a:pPr marL="0" indent="0" algn="just">
              <a:buNone/>
            </a:pPr>
            <a:endParaRPr lang="fr-FR" sz="2400" dirty="0" smtClean="0"/>
          </a:p>
          <a:p>
            <a:pPr lvl="1" algn="just">
              <a:buFont typeface="Courier New" panose="02070309020205020404" pitchFamily="49" charset="0"/>
              <a:buChar char="o"/>
            </a:pPr>
            <a:r>
              <a:rPr lang="fr-FR" sz="2000" dirty="0" smtClean="0"/>
              <a:t> </a:t>
            </a:r>
            <a:r>
              <a:rPr lang="fr-FR" sz="2400" dirty="0"/>
              <a:t>l‘adresse de saisine du médiateur « CDG » </a:t>
            </a:r>
            <a:endParaRPr lang="fr-FR" sz="2400" dirty="0" smtClean="0"/>
          </a:p>
          <a:p>
            <a:pPr lvl="1" algn="just">
              <a:buFont typeface="Courier New" panose="02070309020205020404" pitchFamily="49" charset="0"/>
              <a:buChar char="o"/>
            </a:pPr>
            <a:r>
              <a:rPr lang="fr-FR" sz="2400" dirty="0"/>
              <a:t> </a:t>
            </a:r>
            <a:r>
              <a:rPr lang="fr-FR" sz="2400" dirty="0" smtClean="0"/>
              <a:t>la </a:t>
            </a:r>
            <a:r>
              <a:rPr lang="fr-FR" sz="2400" dirty="0"/>
              <a:t>mention à porter sur les arrêtés / actes / courriers concernés par la MPO</a:t>
            </a:r>
          </a:p>
          <a:p>
            <a:pPr lvl="1" algn="just">
              <a:buFont typeface="Courier New" panose="02070309020205020404" pitchFamily="49" charset="0"/>
              <a:buChar char="o"/>
            </a:pPr>
            <a:r>
              <a:rPr lang="fr-FR" sz="2400" dirty="0" smtClean="0"/>
              <a:t> le </a:t>
            </a:r>
            <a:r>
              <a:rPr lang="fr-FR" sz="2400" dirty="0"/>
              <a:t>modèle de </a:t>
            </a:r>
            <a:r>
              <a:rPr lang="fr-FR" sz="2400" dirty="0" smtClean="0"/>
              <a:t>délibération pour adhérer à l’expérimentation et conventionner avec le CDG</a:t>
            </a:r>
          </a:p>
          <a:p>
            <a:pPr lvl="1" algn="just">
              <a:buFont typeface="Courier New" panose="02070309020205020404" pitchFamily="49" charset="0"/>
              <a:buChar char="o"/>
            </a:pPr>
            <a:r>
              <a:rPr lang="fr-FR" sz="2400" dirty="0" smtClean="0"/>
              <a:t> le modèle de convention d’adhésion</a:t>
            </a:r>
          </a:p>
          <a:p>
            <a:pPr lvl="1" algn="just">
              <a:buFont typeface="Courier New" panose="02070309020205020404" pitchFamily="49" charset="0"/>
              <a:buChar char="o"/>
            </a:pPr>
            <a:r>
              <a:rPr lang="fr-FR" sz="2400" dirty="0" smtClean="0"/>
              <a:t> la charte des médiateurs des Centres de gestion</a:t>
            </a:r>
          </a:p>
          <a:p>
            <a:pPr lvl="1" algn="just">
              <a:buFont typeface="Courier New" panose="02070309020205020404" pitchFamily="49" charset="0"/>
              <a:buChar char="o"/>
            </a:pPr>
            <a:r>
              <a:rPr lang="fr-FR" sz="2400" dirty="0" smtClean="0"/>
              <a:t> le guide sur l’Expérimentation de la médiation préalable obligatoire dans la fonction publique</a:t>
            </a:r>
          </a:p>
          <a:p>
            <a:pPr lvl="1" algn="just">
              <a:buFont typeface="Courier New" panose="02070309020205020404" pitchFamily="49" charset="0"/>
              <a:buChar char="o"/>
            </a:pPr>
            <a:endParaRPr lang="fr-FR" sz="2400" dirty="0"/>
          </a:p>
          <a:p>
            <a:pPr lvl="1" algn="just">
              <a:buFont typeface="Courier New" panose="02070309020205020404" pitchFamily="49" charset="0"/>
              <a:buChar char="o"/>
            </a:pPr>
            <a:endParaRPr lang="fr-FR" sz="800" dirty="0"/>
          </a:p>
          <a:p>
            <a:pPr algn="ctr">
              <a:buFont typeface="Arial" panose="020B0604020202020204" pitchFamily="34" charset="0"/>
              <a:buChar char="•"/>
            </a:pPr>
            <a:r>
              <a:rPr lang="fr-FR" sz="1600" dirty="0"/>
              <a:t>https://www.cdg35.fr/accueil_internet/gerer_les_rh/favoriser_les_relations_sociales</a:t>
            </a:r>
            <a:endParaRPr lang="fr-FR" sz="1600" dirty="0" smtClean="0"/>
          </a:p>
        </p:txBody>
      </p:sp>
      <p:sp>
        <p:nvSpPr>
          <p:cNvPr id="6" name="Titre 1"/>
          <p:cNvSpPr txBox="1">
            <a:spLocks/>
          </p:cNvSpPr>
          <p:nvPr/>
        </p:nvSpPr>
        <p:spPr>
          <a:xfrm>
            <a:off x="371093" y="185844"/>
            <a:ext cx="9204436" cy="615553"/>
          </a:xfrm>
          <a:prstGeom prst="rect">
            <a:avLst/>
          </a:prstGeom>
        </p:spPr>
        <p:txBody>
          <a:bodyPr vert="horz" wrap="square" lIns="91440" tIns="45720" rIns="91440" bIns="45720" rtlCol="0" anchor="b">
            <a:sp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algn="ctr"/>
            <a:r>
              <a:rPr lang="fr-FR" sz="4000" dirty="0" smtClean="0">
                <a:solidFill>
                  <a:srgbClr val="FF0000"/>
                </a:solidFill>
                <a:latin typeface="Trebuchet MS" panose="020B0603020202020204" pitchFamily="34" charset="0"/>
              </a:rPr>
              <a:t>Pour aller plus loin</a:t>
            </a:r>
            <a:endParaRPr lang="fr-FR" sz="4000" dirty="0">
              <a:solidFill>
                <a:srgbClr val="FF0000"/>
              </a:solidFill>
              <a:latin typeface="Trebuchet MS" panose="020B0603020202020204" pitchFamily="34" charset="0"/>
            </a:endParaRPr>
          </a:p>
        </p:txBody>
      </p:sp>
      <p:sp>
        <p:nvSpPr>
          <p:cNvPr id="9" name="Rectangle 8"/>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720512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txBox="1">
            <a:spLocks noGrp="1"/>
          </p:cNvSpPr>
          <p:nvPr>
            <p:ph type="title" idx="4294967295"/>
          </p:nvPr>
        </p:nvSpPr>
        <p:spPr>
          <a:xfrm>
            <a:off x="1341438" y="3568372"/>
            <a:ext cx="7596187" cy="790537"/>
          </a:xfrm>
        </p:spPr>
        <p:txBody>
          <a:bodyPr>
            <a:spAutoFit/>
          </a:bodyPr>
          <a:lstStyle/>
          <a:p>
            <a:pPr lvl="0" algn="ctr"/>
            <a:r>
              <a:rPr lang="fr-FR" b="1" i="1" dirty="0" smtClean="0">
                <a:effectLst>
                  <a:outerShdw blurRad="38100" dist="38100" dir="2700000" algn="tl">
                    <a:srgbClr val="000000">
                      <a:alpha val="43137"/>
                    </a:srgbClr>
                  </a:outerShdw>
                </a:effectLst>
              </a:rPr>
              <a:t>Merci de votre attention</a:t>
            </a:r>
            <a:endParaRPr lang="fr-FR" sz="3200" b="1" i="1" dirty="0">
              <a:solidFill>
                <a:srgbClr val="DC2300"/>
              </a:solidFill>
              <a:effectLst>
                <a:outerShdw blurRad="38100" dist="38100" dir="2700000" algn="tl">
                  <a:srgbClr val="000000">
                    <a:alpha val="43137"/>
                  </a:srgbClr>
                </a:outerShdw>
              </a:effectLst>
            </a:endParaRPr>
          </a:p>
        </p:txBody>
      </p:sp>
      <p:sp>
        <p:nvSpPr>
          <p:cNvPr id="4" name="Rectangle 3"/>
          <p:cNvSpPr/>
          <p:nvPr/>
        </p:nvSpPr>
        <p:spPr>
          <a:xfrm>
            <a:off x="871904" y="7113399"/>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822551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txBox="1">
            <a:spLocks noGrp="1"/>
          </p:cNvSpPr>
          <p:nvPr>
            <p:ph type="title" idx="4294967295"/>
          </p:nvPr>
        </p:nvSpPr>
        <p:spPr>
          <a:xfrm>
            <a:off x="190501" y="2359173"/>
            <a:ext cx="9639300" cy="2860527"/>
          </a:xfrm>
        </p:spPr>
        <p:txBody>
          <a:bodyPr wrap="square">
            <a:spAutoFit/>
          </a:bodyPr>
          <a:lstStyle/>
          <a:p>
            <a:pPr lvl="0" algn="ctr"/>
            <a:r>
              <a:rPr lang="fr-FR" i="1" dirty="0" smtClean="0">
                <a:solidFill>
                  <a:srgbClr val="CC0099"/>
                </a:solidFill>
                <a:effectLst>
                  <a:outerShdw blurRad="38100" dist="38100" dir="2700000" algn="tl">
                    <a:srgbClr val="000000">
                      <a:alpha val="43137"/>
                    </a:srgbClr>
                  </a:outerShdw>
                </a:effectLst>
              </a:rPr>
              <a:t>LE CADRE GENERAL </a:t>
            </a:r>
            <a:br>
              <a:rPr lang="fr-FR" i="1" dirty="0" smtClean="0">
                <a:solidFill>
                  <a:srgbClr val="CC0099"/>
                </a:solidFill>
                <a:effectLst>
                  <a:outerShdw blurRad="38100" dist="38100" dir="2700000" algn="tl">
                    <a:srgbClr val="000000">
                      <a:alpha val="43137"/>
                    </a:srgbClr>
                  </a:outerShdw>
                </a:effectLst>
              </a:rPr>
            </a:br>
            <a:r>
              <a:rPr lang="fr-FR" i="1" dirty="0" smtClean="0">
                <a:solidFill>
                  <a:srgbClr val="CC0099"/>
                </a:solidFill>
                <a:effectLst>
                  <a:outerShdw blurRad="38100" dist="38100" dir="2700000" algn="tl">
                    <a:srgbClr val="000000">
                      <a:alpha val="43137"/>
                    </a:srgbClr>
                  </a:outerShdw>
                </a:effectLst>
              </a:rPr>
              <a:t/>
            </a:r>
            <a:br>
              <a:rPr lang="fr-FR" i="1" dirty="0" smtClean="0">
                <a:solidFill>
                  <a:srgbClr val="CC0099"/>
                </a:solidFill>
                <a:effectLst>
                  <a:outerShdw blurRad="38100" dist="38100" dir="2700000" algn="tl">
                    <a:srgbClr val="000000">
                      <a:alpha val="43137"/>
                    </a:srgbClr>
                  </a:outerShdw>
                </a:effectLst>
              </a:rPr>
            </a:br>
            <a:r>
              <a:rPr lang="fr-FR" i="1" dirty="0" smtClean="0">
                <a:solidFill>
                  <a:srgbClr val="CC0099"/>
                </a:solidFill>
                <a:effectLst>
                  <a:outerShdw blurRad="38100" dist="38100" dir="2700000" algn="tl">
                    <a:srgbClr val="000000">
                      <a:alpha val="43137"/>
                    </a:srgbClr>
                  </a:outerShdw>
                </a:effectLst>
              </a:rPr>
              <a:t>DE LA MEDIATION PREALABLE OBLIGATOIRE</a:t>
            </a:r>
            <a:endParaRPr lang="fr-FR" sz="3200" i="1" dirty="0">
              <a:solidFill>
                <a:srgbClr val="CC0099"/>
              </a:solidFill>
              <a:effectLst>
                <a:outerShdw blurRad="38100" dist="38100" dir="2700000" algn="tl">
                  <a:srgbClr val="000000">
                    <a:alpha val="43137"/>
                  </a:srgbClr>
                </a:outerShdw>
              </a:effectLst>
            </a:endParaRPr>
          </a:p>
        </p:txBody>
      </p:sp>
      <p:sp>
        <p:nvSpPr>
          <p:cNvPr id="4" name="Rectangle 3"/>
          <p:cNvSpPr/>
          <p:nvPr/>
        </p:nvSpPr>
        <p:spPr>
          <a:xfrm>
            <a:off x="809380" y="7128788"/>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80743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93874" y="61496"/>
            <a:ext cx="9654976" cy="615553"/>
          </a:xfrm>
        </p:spPr>
        <p:txBody>
          <a:bodyPr wrap="square">
            <a:spAutoFit/>
          </a:bodyPr>
          <a:lstStyle/>
          <a:p>
            <a:pPr lvl="0" algn="ctr"/>
            <a:r>
              <a:rPr lang="fr-FR" sz="4000" dirty="0" smtClean="0">
                <a:solidFill>
                  <a:srgbClr val="FF0000"/>
                </a:solidFill>
                <a:latin typeface="Trebuchet MS" panose="020B0603020202020204" pitchFamily="34" charset="0"/>
              </a:rPr>
              <a:t>Qu’est-ce que la médiation ?</a:t>
            </a:r>
            <a:endParaRPr lang="fr-FR" sz="40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193874" y="912473"/>
            <a:ext cx="9654976" cy="5446619"/>
          </a:xfrm>
        </p:spPr>
        <p:txBody>
          <a:bodyPr wrap="square">
            <a:spAutoFit/>
          </a:bodyPr>
          <a:lstStyle/>
          <a:p>
            <a:pPr algn="just"/>
            <a:r>
              <a:rPr lang="fr-FR" sz="2400" dirty="0" smtClean="0"/>
              <a:t>Depuis la loi « J21 », il n’existe plus de distinction entre les processus de médiation et de conciliation : </a:t>
            </a:r>
          </a:p>
          <a:p>
            <a:pPr algn="just">
              <a:buFont typeface="Arial" panose="020B0604020202020204" pitchFamily="34" charset="0"/>
              <a:buChar char="•"/>
            </a:pPr>
            <a:r>
              <a:rPr lang="fr-FR" sz="2400" dirty="0" smtClean="0"/>
              <a:t> Auparavant, la </a:t>
            </a:r>
            <a:r>
              <a:rPr lang="fr-FR" sz="2400" b="1" dirty="0" smtClean="0"/>
              <a:t>conciliation</a:t>
            </a:r>
            <a:r>
              <a:rPr lang="fr-FR" sz="2400" dirty="0" smtClean="0"/>
              <a:t> désignait le </a:t>
            </a:r>
            <a:r>
              <a:rPr lang="fr-FR" sz="2400" dirty="0"/>
              <a:t>procédé que </a:t>
            </a:r>
            <a:r>
              <a:rPr lang="fr-FR" sz="2400" dirty="0" smtClean="0"/>
              <a:t>mettaient </a:t>
            </a:r>
            <a:r>
              <a:rPr lang="fr-FR" sz="2400" dirty="0"/>
              <a:t>en œuvre des personnes en conflit ayant pour objectif un arrangement </a:t>
            </a:r>
            <a:r>
              <a:rPr lang="fr-FR" sz="2400" dirty="0" smtClean="0"/>
              <a:t>amiable : </a:t>
            </a:r>
          </a:p>
          <a:p>
            <a:pPr lvl="2" algn="just"/>
            <a:r>
              <a:rPr lang="fr-FR" sz="2000" dirty="0"/>
              <a:t>l</a:t>
            </a:r>
            <a:r>
              <a:rPr lang="fr-FR" sz="2000" dirty="0" smtClean="0"/>
              <a:t>a </a:t>
            </a:r>
            <a:r>
              <a:rPr lang="fr-FR" sz="2000" dirty="0"/>
              <a:t>conciliation </a:t>
            </a:r>
            <a:r>
              <a:rPr lang="fr-FR" sz="2000" dirty="0" smtClean="0"/>
              <a:t>= une démarche =&gt; les </a:t>
            </a:r>
            <a:r>
              <a:rPr lang="fr-FR" sz="2000" dirty="0"/>
              <a:t>recours administratifs préalables constituent des mécanismes de conciliation, </a:t>
            </a:r>
            <a:r>
              <a:rPr lang="fr-FR" sz="2000" dirty="0" smtClean="0"/>
              <a:t>si </a:t>
            </a:r>
            <a:r>
              <a:rPr lang="fr-FR" sz="2000" dirty="0"/>
              <a:t>tant est que la volonté de </a:t>
            </a:r>
            <a:r>
              <a:rPr lang="fr-FR" sz="2000" dirty="0" smtClean="0"/>
              <a:t>rechercher </a:t>
            </a:r>
            <a:r>
              <a:rPr lang="fr-FR" sz="2000" dirty="0"/>
              <a:t>un arrangement soit présente chez toutes </a:t>
            </a:r>
            <a:r>
              <a:rPr lang="fr-FR" sz="2000" dirty="0" smtClean="0"/>
              <a:t>les parties</a:t>
            </a:r>
          </a:p>
          <a:p>
            <a:pPr lvl="2" algn="just"/>
            <a:r>
              <a:rPr lang="fr-FR" sz="2000" dirty="0" smtClean="0"/>
              <a:t>la </a:t>
            </a:r>
            <a:r>
              <a:rPr lang="fr-FR" sz="2000" dirty="0"/>
              <a:t>conciliation peut faire intervenir un tiers dont la présence constitue </a:t>
            </a:r>
            <a:r>
              <a:rPr lang="fr-FR" sz="2000" dirty="0" smtClean="0"/>
              <a:t>un </a:t>
            </a:r>
            <a:r>
              <a:rPr lang="fr-FR" sz="2000" dirty="0"/>
              <a:t>important facilitateur puisqu’elle amène les parties à sortir d’une confrontation </a:t>
            </a:r>
            <a:r>
              <a:rPr lang="fr-FR" sz="2000" dirty="0" smtClean="0"/>
              <a:t>directe</a:t>
            </a:r>
            <a:endParaRPr lang="fr-FR" sz="800" dirty="0" smtClean="0"/>
          </a:p>
          <a:p>
            <a:pPr algn="just">
              <a:buFont typeface="Arial" panose="020B0604020202020204" pitchFamily="34" charset="0"/>
              <a:buChar char="•"/>
            </a:pPr>
            <a:r>
              <a:rPr lang="fr-FR" sz="2400" dirty="0" smtClean="0"/>
              <a:t> Auparavant</a:t>
            </a:r>
            <a:r>
              <a:rPr lang="fr-FR" sz="2400" dirty="0"/>
              <a:t>, la </a:t>
            </a:r>
            <a:r>
              <a:rPr lang="fr-FR" sz="2400" b="1" dirty="0"/>
              <a:t>médiation </a:t>
            </a:r>
            <a:r>
              <a:rPr lang="fr-FR" sz="2400" dirty="0"/>
              <a:t>désignait un procédé mis en œuvre par les parties à un litige souhaitant parvenir à un règlement </a:t>
            </a:r>
            <a:r>
              <a:rPr lang="fr-FR" sz="2400" dirty="0" smtClean="0"/>
              <a:t>amiable</a:t>
            </a:r>
            <a:r>
              <a:rPr lang="fr-FR" sz="2400" dirty="0"/>
              <a:t> </a:t>
            </a:r>
            <a:r>
              <a:rPr lang="fr-FR" sz="2400" dirty="0" smtClean="0"/>
              <a:t>:</a:t>
            </a:r>
            <a:endParaRPr lang="fr-FR" sz="2400" dirty="0"/>
          </a:p>
          <a:p>
            <a:pPr lvl="2" algn="just">
              <a:buFont typeface="Courier New" panose="02070309020205020404" pitchFamily="49" charset="0"/>
              <a:buChar char="o"/>
            </a:pPr>
            <a:r>
              <a:rPr lang="fr-FR" sz="2000" dirty="0" smtClean="0"/>
              <a:t>à </a:t>
            </a:r>
            <a:r>
              <a:rPr lang="fr-FR" sz="2000" dirty="0"/>
              <a:t>la différence de la conciliation, la médiation implique nécessairement la présence active d’un tiers intermédiaire </a:t>
            </a:r>
            <a:r>
              <a:rPr lang="fr-FR" sz="2000" dirty="0" smtClean="0"/>
              <a:t>- le médiateur - </a:t>
            </a:r>
            <a:r>
              <a:rPr lang="fr-FR" sz="2000" dirty="0"/>
              <a:t>qui va instaurer les conditions nécessaires à des échanges plus apaisés propices à l’élaboration d’une éventuelle solution et ainsi tenter de dépasser le litige en amenant les </a:t>
            </a:r>
            <a:r>
              <a:rPr lang="fr-FR" sz="2000" dirty="0" err="1"/>
              <a:t>médiants</a:t>
            </a:r>
            <a:r>
              <a:rPr lang="fr-FR" sz="2000" dirty="0"/>
              <a:t> à se décentrer de leur situation dans le </a:t>
            </a:r>
            <a:r>
              <a:rPr lang="fr-FR" sz="2000" dirty="0" smtClean="0"/>
              <a:t>conflit</a:t>
            </a:r>
          </a:p>
        </p:txBody>
      </p:sp>
      <p:sp>
        <p:nvSpPr>
          <p:cNvPr id="4" name="Connecteur droit 3"/>
          <p:cNvSpPr/>
          <p:nvPr/>
        </p:nvSpPr>
        <p:spPr>
          <a:xfrm>
            <a:off x="521362" y="679629"/>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7" name="Rectangle 6"/>
          <p:cNvSpPr/>
          <p:nvPr/>
        </p:nvSpPr>
        <p:spPr>
          <a:xfrm>
            <a:off x="809380" y="7128788"/>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3102655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74824" y="118772"/>
            <a:ext cx="9654976" cy="615553"/>
          </a:xfrm>
          <a:prstGeom prst="rect">
            <a:avLst/>
          </a:prstGeom>
        </p:spPr>
        <p:txBody>
          <a:bodyPr vert="horz" wrap="square" lIns="91440" tIns="45720" rIns="91440" bIns="45720" rtlCol="0" anchor="b">
            <a:sp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algn="ctr"/>
            <a:r>
              <a:rPr lang="fr-FR" sz="4000" dirty="0" smtClean="0">
                <a:solidFill>
                  <a:srgbClr val="FF0000"/>
                </a:solidFill>
                <a:latin typeface="Trebuchet MS" panose="020B0603020202020204" pitchFamily="34" charset="0"/>
              </a:rPr>
              <a:t>Qu’est-ce que la médiation ?</a:t>
            </a:r>
            <a:endParaRPr lang="fr-FR" sz="4000" dirty="0">
              <a:solidFill>
                <a:srgbClr val="FF0000"/>
              </a:solidFill>
              <a:latin typeface="Trebuchet MS" panose="020B0603020202020204" pitchFamily="34" charset="0"/>
            </a:endParaRPr>
          </a:p>
        </p:txBody>
      </p:sp>
      <p:sp>
        <p:nvSpPr>
          <p:cNvPr id="3" name="Connecteur droit 2"/>
          <p:cNvSpPr/>
          <p:nvPr/>
        </p:nvSpPr>
        <p:spPr>
          <a:xfrm>
            <a:off x="540411" y="734325"/>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4" name="Espace réservé du texte 2"/>
          <p:cNvSpPr txBox="1">
            <a:spLocks/>
          </p:cNvSpPr>
          <p:nvPr/>
        </p:nvSpPr>
        <p:spPr>
          <a:xfrm>
            <a:off x="136724" y="734325"/>
            <a:ext cx="9731175" cy="6594113"/>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algn="just">
              <a:lnSpc>
                <a:spcPct val="100000"/>
              </a:lnSpc>
            </a:pPr>
            <a:r>
              <a:rPr lang="fr-FR" sz="2400" dirty="0" smtClean="0"/>
              <a:t>La Loi « J21 » de modernisation de la justice  introduit un titre spécifique « </a:t>
            </a:r>
            <a:r>
              <a:rPr lang="fr-FR" sz="2400" i="1" dirty="0" smtClean="0"/>
              <a:t>Favoriser les modes alternatifs de règlement des différends</a:t>
            </a:r>
            <a:r>
              <a:rPr lang="fr-FR" sz="2400" dirty="0" smtClean="0"/>
              <a:t> », comprenant un chapitre dédié à « </a:t>
            </a:r>
            <a:r>
              <a:rPr lang="fr-FR" sz="2400" i="1" dirty="0" smtClean="0"/>
              <a:t>la médiation</a:t>
            </a:r>
            <a:r>
              <a:rPr lang="fr-FR" sz="2400" dirty="0" smtClean="0"/>
              <a:t> ». </a:t>
            </a:r>
          </a:p>
          <a:p>
            <a:pPr algn="just">
              <a:lnSpc>
                <a:spcPct val="100000"/>
              </a:lnSpc>
            </a:pPr>
            <a:r>
              <a:rPr lang="fr-FR" sz="2400" dirty="0" smtClean="0"/>
              <a:t>3 types de médiation sont ainsi ouvertes : </a:t>
            </a:r>
          </a:p>
          <a:p>
            <a:pPr algn="just">
              <a:lnSpc>
                <a:spcPct val="100000"/>
              </a:lnSpc>
              <a:buFont typeface="Wingdings" panose="05000000000000000000" pitchFamily="2" charset="2"/>
              <a:buChar char="q"/>
            </a:pPr>
            <a:r>
              <a:rPr lang="fr-FR" sz="2400" dirty="0" smtClean="0">
                <a:solidFill>
                  <a:schemeClr val="tx1"/>
                </a:solidFill>
                <a:ea typeface="Arial Unicode MS" pitchFamily="2"/>
                <a:cs typeface="Tahoma" pitchFamily="2"/>
              </a:rPr>
              <a:t> </a:t>
            </a:r>
            <a:r>
              <a:rPr lang="fr-FR" sz="2400" b="1" dirty="0" smtClean="0">
                <a:solidFill>
                  <a:schemeClr val="tx1"/>
                </a:solidFill>
                <a:ea typeface="Arial Unicode MS" pitchFamily="2"/>
                <a:cs typeface="Tahoma" pitchFamily="2"/>
              </a:rPr>
              <a:t>la médiation à l’initiative des parties</a:t>
            </a:r>
            <a:r>
              <a:rPr lang="fr-FR" sz="2400" dirty="0" smtClean="0">
                <a:solidFill>
                  <a:schemeClr val="tx1"/>
                </a:solidFill>
                <a:ea typeface="Arial Unicode MS" pitchFamily="2"/>
                <a:cs typeface="Tahoma" pitchFamily="2"/>
              </a:rPr>
              <a:t>, et ce en dehors de toute procédure juridictionnelle </a:t>
            </a:r>
            <a:r>
              <a:rPr lang="fr-FR" sz="2400" dirty="0"/>
              <a:t> </a:t>
            </a:r>
            <a:r>
              <a:rPr lang="fr-FR" sz="2400" dirty="0" smtClean="0"/>
              <a:t>(article L. 213-5 et s. du CJA) </a:t>
            </a:r>
          </a:p>
          <a:p>
            <a:pPr algn="just">
              <a:lnSpc>
                <a:spcPct val="100000"/>
              </a:lnSpc>
              <a:buFont typeface="Wingdings" panose="05000000000000000000" pitchFamily="2" charset="2"/>
              <a:buChar char="q"/>
            </a:pPr>
            <a:r>
              <a:rPr lang="fr-FR" sz="2400" dirty="0"/>
              <a:t> </a:t>
            </a:r>
            <a:r>
              <a:rPr lang="fr-FR" sz="2400" b="1" dirty="0">
                <a:solidFill>
                  <a:schemeClr val="tx1"/>
                </a:solidFill>
                <a:ea typeface="Arial Unicode MS" pitchFamily="2"/>
                <a:cs typeface="Tahoma" pitchFamily="2"/>
              </a:rPr>
              <a:t>la médiation à l’initiative </a:t>
            </a:r>
            <a:r>
              <a:rPr lang="fr-FR" sz="2400" b="1" dirty="0" smtClean="0">
                <a:solidFill>
                  <a:schemeClr val="tx1"/>
                </a:solidFill>
                <a:ea typeface="Arial Unicode MS" pitchFamily="2"/>
                <a:cs typeface="Tahoma" pitchFamily="2"/>
              </a:rPr>
              <a:t>du juge</a:t>
            </a:r>
            <a:r>
              <a:rPr lang="fr-FR" sz="2400" dirty="0" smtClean="0">
                <a:solidFill>
                  <a:schemeClr val="tx1"/>
                </a:solidFill>
                <a:ea typeface="Arial Unicode MS" pitchFamily="2"/>
                <a:cs typeface="Tahoma" pitchFamily="2"/>
              </a:rPr>
              <a:t>, lorsqu’il est saisi d’un litige, et </a:t>
            </a:r>
            <a:r>
              <a:rPr lang="fr-FR" sz="2400" dirty="0">
                <a:solidFill>
                  <a:schemeClr val="tx1"/>
                </a:solidFill>
                <a:ea typeface="Arial Unicode MS" pitchFamily="2"/>
                <a:cs typeface="Tahoma" pitchFamily="2"/>
              </a:rPr>
              <a:t>ce </a:t>
            </a:r>
            <a:r>
              <a:rPr lang="fr-FR" sz="2400" dirty="0" smtClean="0">
                <a:solidFill>
                  <a:schemeClr val="tx1"/>
                </a:solidFill>
                <a:ea typeface="Arial Unicode MS" pitchFamily="2"/>
                <a:cs typeface="Tahoma" pitchFamily="2"/>
              </a:rPr>
              <a:t>après accord des parties</a:t>
            </a:r>
            <a:r>
              <a:rPr lang="fr-FR" sz="2400" dirty="0" smtClean="0"/>
              <a:t> </a:t>
            </a:r>
            <a:r>
              <a:rPr lang="fr-FR" sz="2400" dirty="0"/>
              <a:t>(article L. </a:t>
            </a:r>
            <a:r>
              <a:rPr lang="fr-FR" sz="2400" dirty="0" smtClean="0"/>
              <a:t>213-7 </a:t>
            </a:r>
            <a:r>
              <a:rPr lang="fr-FR" sz="2400" dirty="0"/>
              <a:t>et s. du CJA) </a:t>
            </a:r>
            <a:endParaRPr lang="fr-FR" sz="2400" dirty="0" smtClean="0"/>
          </a:p>
          <a:p>
            <a:pPr algn="just">
              <a:lnSpc>
                <a:spcPct val="100000"/>
              </a:lnSpc>
              <a:buFont typeface="Wingdings" panose="05000000000000000000" pitchFamily="2" charset="2"/>
              <a:buChar char="q"/>
            </a:pPr>
            <a:r>
              <a:rPr lang="fr-FR" sz="2400" dirty="0" smtClean="0"/>
              <a:t> </a:t>
            </a:r>
            <a:r>
              <a:rPr lang="fr-FR" sz="2400" b="1" dirty="0">
                <a:solidFill>
                  <a:schemeClr val="tx1"/>
                </a:solidFill>
                <a:ea typeface="Arial Unicode MS" pitchFamily="2"/>
                <a:cs typeface="Tahoma" pitchFamily="2"/>
              </a:rPr>
              <a:t>la médiation </a:t>
            </a:r>
            <a:r>
              <a:rPr lang="fr-FR" sz="2400" b="1" dirty="0" smtClean="0">
                <a:solidFill>
                  <a:schemeClr val="tx1"/>
                </a:solidFill>
                <a:ea typeface="Arial Unicode MS" pitchFamily="2"/>
                <a:cs typeface="Tahoma" pitchFamily="2"/>
              </a:rPr>
              <a:t>préalable obligatoire</a:t>
            </a:r>
            <a:r>
              <a:rPr lang="fr-FR" sz="2400" dirty="0">
                <a:solidFill>
                  <a:schemeClr val="tx1"/>
                </a:solidFill>
                <a:ea typeface="Arial Unicode MS" pitchFamily="2"/>
                <a:cs typeface="Tahoma" pitchFamily="2"/>
              </a:rPr>
              <a:t> </a:t>
            </a:r>
            <a:r>
              <a:rPr lang="fr-FR" sz="1600" dirty="0" smtClean="0">
                <a:solidFill>
                  <a:schemeClr val="tx1"/>
                </a:solidFill>
                <a:ea typeface="Arial Unicode MS" pitchFamily="2"/>
                <a:cs typeface="Tahoma" pitchFamily="2"/>
              </a:rPr>
              <a:t>(à titre e</a:t>
            </a:r>
            <a:r>
              <a:rPr lang="fr-FR" sz="1600" dirty="0" smtClean="0"/>
              <a:t>xpérimental </a:t>
            </a:r>
            <a:r>
              <a:rPr lang="fr-FR" sz="1600" dirty="0"/>
              <a:t>et pour une durée de </a:t>
            </a:r>
            <a:r>
              <a:rPr lang="fr-FR" sz="1600" dirty="0" smtClean="0"/>
              <a:t>4 ans </a:t>
            </a:r>
            <a:r>
              <a:rPr lang="fr-FR" sz="1600" dirty="0"/>
              <a:t>à compter de la promulgation de la </a:t>
            </a:r>
            <a:r>
              <a:rPr lang="fr-FR" sz="1600" dirty="0" smtClean="0"/>
              <a:t>loi) : </a:t>
            </a:r>
            <a:r>
              <a:rPr lang="fr-FR" sz="2400" dirty="0" smtClean="0"/>
              <a:t>les </a:t>
            </a:r>
            <a:r>
              <a:rPr lang="fr-FR" sz="2400" dirty="0"/>
              <a:t>recours contentieux formés par certains agents soumis aux dispositions de la loi n° 83-634 du 13 juillet 1983 portant droits et obligations des fonctionnaires à l'encontre d'actes relatifs à leur situation personnelle </a:t>
            </a:r>
            <a:r>
              <a:rPr lang="fr-FR" sz="2400" dirty="0" smtClean="0"/>
              <a:t>… peuvent </a:t>
            </a:r>
            <a:r>
              <a:rPr lang="fr-FR" sz="2400" dirty="0"/>
              <a:t>faire l'objet d'une médiation préalable obligatoire, dans des conditions fixées par décret en Conseil </a:t>
            </a:r>
            <a:r>
              <a:rPr lang="fr-FR" sz="2400" dirty="0" smtClean="0"/>
              <a:t>d'Etat</a:t>
            </a:r>
            <a:endParaRPr lang="fr-FR" sz="2400" dirty="0"/>
          </a:p>
          <a:p>
            <a:pPr marL="0" indent="0" algn="just">
              <a:lnSpc>
                <a:spcPct val="100000"/>
              </a:lnSpc>
              <a:buNone/>
            </a:pPr>
            <a:r>
              <a:rPr lang="fr-FR" sz="2400" dirty="0">
                <a:solidFill>
                  <a:schemeClr val="tx1"/>
                </a:solidFill>
                <a:ea typeface="Arial Unicode MS" pitchFamily="2"/>
                <a:cs typeface="Tahoma" pitchFamily="2"/>
              </a:rPr>
              <a:t>	</a:t>
            </a:r>
            <a:r>
              <a:rPr lang="fr-FR" sz="2400" dirty="0" smtClean="0">
                <a:solidFill>
                  <a:schemeClr val="tx1"/>
                </a:solidFill>
                <a:ea typeface="Arial Unicode MS" pitchFamily="2"/>
                <a:cs typeface="Tahoma" pitchFamily="2"/>
              </a:rPr>
              <a:t>La MPO ne concerne pas les procédures disciplinaires</a:t>
            </a:r>
            <a:endParaRPr lang="fr-FR" sz="2400" dirty="0">
              <a:solidFill>
                <a:schemeClr val="tx1"/>
              </a:solidFill>
              <a:ea typeface="Arial Unicode MS" pitchFamily="2"/>
              <a:cs typeface="Tahoma" pitchFamily="2"/>
            </a:endParaRPr>
          </a:p>
        </p:txBody>
      </p:sp>
      <p:pic>
        <p:nvPicPr>
          <p:cNvPr id="5" name="Image 4"/>
          <p:cNvPicPr>
            <a:picLocks noChangeAspect="1"/>
          </p:cNvPicPr>
          <p:nvPr/>
        </p:nvPicPr>
        <p:blipFill>
          <a:blip r:embed="rId2"/>
          <a:stretch>
            <a:fillRect/>
          </a:stretch>
        </p:blipFill>
        <p:spPr>
          <a:xfrm>
            <a:off x="347856" y="6646340"/>
            <a:ext cx="543204" cy="543204"/>
          </a:xfrm>
          <a:prstGeom prst="rect">
            <a:avLst/>
          </a:prstGeom>
        </p:spPr>
      </p:pic>
    </p:spTree>
    <p:extLst>
      <p:ext uri="{BB962C8B-B14F-4D97-AF65-F5344CB8AC3E}">
        <p14:creationId xmlns:p14="http://schemas.microsoft.com/office/powerpoint/2010/main" val="105643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93874" y="298680"/>
            <a:ext cx="9654976" cy="615553"/>
          </a:xfrm>
        </p:spPr>
        <p:txBody>
          <a:bodyPr wrap="square">
            <a:spAutoFit/>
          </a:bodyPr>
          <a:lstStyle/>
          <a:p>
            <a:pPr lvl="0" algn="ctr"/>
            <a:r>
              <a:rPr lang="fr-FR" sz="4000" dirty="0" smtClean="0">
                <a:solidFill>
                  <a:srgbClr val="FF0000"/>
                </a:solidFill>
                <a:latin typeface="Trebuchet MS" panose="020B0603020202020204" pitchFamily="34" charset="0"/>
              </a:rPr>
              <a:t>Qu’est-ce que la médiation ?</a:t>
            </a:r>
            <a:endParaRPr lang="fr-FR" sz="40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193874" y="1160123"/>
            <a:ext cx="9654976" cy="5107552"/>
          </a:xfrm>
        </p:spPr>
        <p:txBody>
          <a:bodyPr wrap="square">
            <a:spAutoFit/>
          </a:bodyPr>
          <a:lstStyle/>
          <a:p>
            <a:pPr algn="just">
              <a:lnSpc>
                <a:spcPct val="150000"/>
              </a:lnSpc>
              <a:buFont typeface="Arial" panose="020B0604020202020204" pitchFamily="34" charset="0"/>
              <a:buChar char="•"/>
            </a:pPr>
            <a:r>
              <a:rPr lang="fr-FR" sz="2400" dirty="0" smtClean="0"/>
              <a:t> Depuis la loi « J21 », la </a:t>
            </a:r>
            <a:r>
              <a:rPr lang="fr-FR" sz="2400" b="1" dirty="0"/>
              <a:t>médiation</a:t>
            </a:r>
            <a:r>
              <a:rPr lang="fr-FR" sz="2400" dirty="0"/>
              <a:t> s’entend </a:t>
            </a:r>
            <a:r>
              <a:rPr lang="fr-FR" sz="2400" dirty="0" smtClean="0"/>
              <a:t>« de :</a:t>
            </a:r>
          </a:p>
          <a:p>
            <a:pPr lvl="5" algn="just">
              <a:lnSpc>
                <a:spcPct val="150000"/>
              </a:lnSpc>
              <a:buFont typeface="Wingdings" panose="05000000000000000000" pitchFamily="2" charset="2"/>
              <a:buChar char="ü"/>
            </a:pPr>
            <a:r>
              <a:rPr lang="fr-FR" sz="2400" dirty="0" smtClean="0"/>
              <a:t>tout </a:t>
            </a:r>
            <a:r>
              <a:rPr lang="fr-FR" sz="2400" dirty="0"/>
              <a:t>processus structuré, </a:t>
            </a:r>
            <a:endParaRPr lang="fr-FR" sz="2400" dirty="0" smtClean="0"/>
          </a:p>
          <a:p>
            <a:pPr lvl="5" algn="just">
              <a:lnSpc>
                <a:spcPct val="150000"/>
              </a:lnSpc>
              <a:buFont typeface="Wingdings" panose="05000000000000000000" pitchFamily="2" charset="2"/>
              <a:buChar char="ü"/>
            </a:pPr>
            <a:r>
              <a:rPr lang="fr-FR" sz="2400" dirty="0" smtClean="0"/>
              <a:t>quelle </a:t>
            </a:r>
            <a:r>
              <a:rPr lang="fr-FR" sz="2400" dirty="0"/>
              <a:t>qu’en soit la dénomination, </a:t>
            </a:r>
            <a:endParaRPr lang="fr-FR" sz="2400" dirty="0" smtClean="0"/>
          </a:p>
          <a:p>
            <a:pPr lvl="5" algn="just">
              <a:lnSpc>
                <a:spcPct val="150000"/>
              </a:lnSpc>
              <a:buFont typeface="Wingdings" panose="05000000000000000000" pitchFamily="2" charset="2"/>
              <a:buChar char="ü"/>
            </a:pPr>
            <a:r>
              <a:rPr lang="fr-FR" sz="2400" dirty="0" smtClean="0"/>
              <a:t>par </a:t>
            </a:r>
            <a:r>
              <a:rPr lang="fr-FR" sz="2400" dirty="0"/>
              <a:t>lequel deux ou plusieurs parties tentent de parvenir à un accord </a:t>
            </a:r>
            <a:endParaRPr lang="fr-FR" sz="2400" dirty="0" smtClean="0"/>
          </a:p>
          <a:p>
            <a:pPr lvl="5" algn="just">
              <a:lnSpc>
                <a:spcPct val="150000"/>
              </a:lnSpc>
              <a:buFont typeface="Wingdings" panose="05000000000000000000" pitchFamily="2" charset="2"/>
              <a:buChar char="ü"/>
            </a:pPr>
            <a:r>
              <a:rPr lang="fr-FR" sz="2400" dirty="0" smtClean="0"/>
              <a:t>en </a:t>
            </a:r>
            <a:r>
              <a:rPr lang="fr-FR" sz="2400" dirty="0"/>
              <a:t>vue de la résolution amiable de </a:t>
            </a:r>
            <a:r>
              <a:rPr lang="fr-FR" sz="2400"/>
              <a:t>leur </a:t>
            </a:r>
            <a:r>
              <a:rPr lang="fr-FR" sz="2400" smtClean="0"/>
              <a:t>différend,</a:t>
            </a:r>
            <a:endParaRPr lang="fr-FR" sz="2400" dirty="0" smtClean="0"/>
          </a:p>
          <a:p>
            <a:pPr lvl="5" algn="just">
              <a:lnSpc>
                <a:spcPct val="150000"/>
              </a:lnSpc>
              <a:buFont typeface="Wingdings" panose="05000000000000000000" pitchFamily="2" charset="2"/>
              <a:buChar char="ü"/>
            </a:pPr>
            <a:r>
              <a:rPr lang="fr-FR" sz="2400" dirty="0" smtClean="0"/>
              <a:t> </a:t>
            </a:r>
            <a:r>
              <a:rPr lang="fr-FR" sz="2400" dirty="0"/>
              <a:t>avec l’aide d’un tiers, le médiateur, </a:t>
            </a:r>
            <a:endParaRPr lang="fr-FR" sz="2400" dirty="0" smtClean="0"/>
          </a:p>
          <a:p>
            <a:pPr lvl="5" algn="just">
              <a:lnSpc>
                <a:spcPct val="150000"/>
              </a:lnSpc>
              <a:buFont typeface="Wingdings" panose="05000000000000000000" pitchFamily="2" charset="2"/>
              <a:buChar char="ü"/>
            </a:pPr>
            <a:r>
              <a:rPr lang="fr-FR" sz="2400" dirty="0" smtClean="0"/>
              <a:t>choisi </a:t>
            </a:r>
            <a:r>
              <a:rPr lang="fr-FR" sz="2400" dirty="0"/>
              <a:t>par elles ou désigné, avec leur accord, par la juridiction</a:t>
            </a:r>
            <a:r>
              <a:rPr lang="fr-FR" sz="2400" dirty="0" smtClean="0"/>
              <a:t>. »</a:t>
            </a:r>
          </a:p>
          <a:p>
            <a:pPr lvl="5" algn="just">
              <a:lnSpc>
                <a:spcPct val="150000"/>
              </a:lnSpc>
              <a:buFont typeface="Wingdings" panose="05000000000000000000" pitchFamily="2" charset="2"/>
              <a:buChar char="ü"/>
            </a:pPr>
            <a:endParaRPr lang="fr-FR" sz="800" dirty="0" smtClean="0"/>
          </a:p>
          <a:p>
            <a:pPr algn="ctr">
              <a:buClr>
                <a:srgbClr val="CC0099"/>
              </a:buClr>
              <a:buFont typeface="Wingdings" panose="05000000000000000000" pitchFamily="2" charset="2"/>
              <a:buChar char="Ø"/>
            </a:pPr>
            <a:r>
              <a:rPr lang="fr-FR" sz="1600" i="1" dirty="0" smtClean="0">
                <a:solidFill>
                  <a:schemeClr val="tx1"/>
                </a:solidFill>
                <a:latin typeface="Trebuchet MS" pitchFamily="34"/>
                <a:ea typeface="Arial Unicode MS" pitchFamily="2"/>
                <a:cs typeface="Tahoma" pitchFamily="2"/>
              </a:rPr>
              <a:t> Article L. 213-1 CJA</a:t>
            </a:r>
            <a:endParaRPr lang="fr-FR" sz="2400" dirty="0">
              <a:solidFill>
                <a:schemeClr val="tx1"/>
              </a:solidFill>
              <a:latin typeface="Trebuchet MS" pitchFamily="34"/>
              <a:ea typeface="Arial Unicode MS" pitchFamily="2"/>
              <a:cs typeface="Tahoma" pitchFamily="2"/>
            </a:endParaRPr>
          </a:p>
        </p:txBody>
      </p:sp>
      <p:sp>
        <p:nvSpPr>
          <p:cNvPr id="4" name="Connecteur droit 3"/>
          <p:cNvSpPr/>
          <p:nvPr/>
        </p:nvSpPr>
        <p:spPr>
          <a:xfrm>
            <a:off x="521362" y="988698"/>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sp>
        <p:nvSpPr>
          <p:cNvPr id="7" name="Rectangle 6"/>
          <p:cNvSpPr/>
          <p:nvPr/>
        </p:nvSpPr>
        <p:spPr>
          <a:xfrm>
            <a:off x="809380" y="7128788"/>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1377279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93874" y="298680"/>
            <a:ext cx="9654976" cy="615553"/>
          </a:xfrm>
        </p:spPr>
        <p:txBody>
          <a:bodyPr wrap="square">
            <a:spAutoFit/>
          </a:bodyPr>
          <a:lstStyle/>
          <a:p>
            <a:pPr lvl="0" algn="ctr"/>
            <a:r>
              <a:rPr lang="fr-FR" sz="4000" dirty="0" smtClean="0">
                <a:solidFill>
                  <a:srgbClr val="FF0000"/>
                </a:solidFill>
                <a:latin typeface="Trebuchet MS" panose="020B0603020202020204" pitchFamily="34" charset="0"/>
              </a:rPr>
              <a:t>Qu’est-ce que la médiation ?</a:t>
            </a:r>
            <a:endParaRPr lang="fr-FR" sz="4000" dirty="0">
              <a:solidFill>
                <a:srgbClr val="FF0000"/>
              </a:solidFill>
              <a:latin typeface="Trebuchet MS" panose="020B0603020202020204" pitchFamily="34" charset="0"/>
            </a:endParaRPr>
          </a:p>
        </p:txBody>
      </p:sp>
      <p:sp>
        <p:nvSpPr>
          <p:cNvPr id="3" name="Espace réservé du texte 2"/>
          <p:cNvSpPr txBox="1">
            <a:spLocks noGrp="1"/>
          </p:cNvSpPr>
          <p:nvPr>
            <p:ph type="body" idx="4294967295"/>
          </p:nvPr>
        </p:nvSpPr>
        <p:spPr>
          <a:xfrm>
            <a:off x="193874" y="2631650"/>
            <a:ext cx="3604914" cy="4035464"/>
          </a:xfrm>
        </p:spPr>
        <p:txBody>
          <a:bodyPr wrap="square">
            <a:spAutoFit/>
          </a:bodyPr>
          <a:lstStyle/>
          <a:p>
            <a:pPr algn="just"/>
            <a:r>
              <a:rPr lang="fr-FR" sz="2400" dirty="0" smtClean="0"/>
              <a:t>Elle </a:t>
            </a:r>
            <a:r>
              <a:rPr lang="fr-FR" sz="2400" dirty="0"/>
              <a:t>conduit les personnes en présence </a:t>
            </a:r>
            <a:r>
              <a:rPr lang="fr-FR" sz="2400" dirty="0" smtClean="0"/>
              <a:t>:</a:t>
            </a:r>
          </a:p>
          <a:p>
            <a:pPr algn="just"/>
            <a:endParaRPr lang="fr-FR" sz="800" dirty="0" smtClean="0"/>
          </a:p>
          <a:p>
            <a:pPr lvl="1" algn="just"/>
            <a:r>
              <a:rPr lang="fr-FR" sz="2400" dirty="0" smtClean="0"/>
              <a:t>à </a:t>
            </a:r>
            <a:r>
              <a:rPr lang="fr-FR" sz="2400" dirty="0"/>
              <a:t>prendre conscience </a:t>
            </a:r>
            <a:r>
              <a:rPr lang="fr-FR" sz="2400" dirty="0" smtClean="0"/>
              <a:t>de leur </a:t>
            </a:r>
            <a:r>
              <a:rPr lang="fr-FR" sz="2400" dirty="0"/>
              <a:t>capacité à </a:t>
            </a:r>
            <a:r>
              <a:rPr lang="fr-FR" sz="2400" b="1" dirty="0"/>
              <a:t>trouver par elles-mêmes </a:t>
            </a:r>
            <a:r>
              <a:rPr lang="fr-FR" sz="2400" dirty="0"/>
              <a:t>une issue au conflit qui </a:t>
            </a:r>
            <a:r>
              <a:rPr lang="fr-FR" sz="2400" dirty="0" smtClean="0"/>
              <a:t>les oppose</a:t>
            </a:r>
            <a:r>
              <a:rPr lang="fr-FR" sz="2400" dirty="0"/>
              <a:t>, </a:t>
            </a:r>
            <a:endParaRPr lang="fr-FR" sz="2400" dirty="0" smtClean="0"/>
          </a:p>
          <a:p>
            <a:pPr lvl="1" algn="just"/>
            <a:endParaRPr lang="fr-FR" sz="800" dirty="0" smtClean="0"/>
          </a:p>
          <a:p>
            <a:pPr lvl="1" algn="just"/>
            <a:r>
              <a:rPr lang="fr-FR" sz="2400" dirty="0" smtClean="0"/>
              <a:t>à </a:t>
            </a:r>
            <a:r>
              <a:rPr lang="fr-FR" sz="2400" b="1" dirty="0"/>
              <a:t>restaurer un dialogue</a:t>
            </a:r>
            <a:r>
              <a:rPr lang="fr-FR" sz="2400" dirty="0"/>
              <a:t>, à construire ensemble un projet</a:t>
            </a:r>
            <a:r>
              <a:rPr lang="fr-FR" sz="2400" dirty="0" smtClean="0"/>
              <a:t>.</a:t>
            </a:r>
          </a:p>
        </p:txBody>
      </p:sp>
      <p:sp>
        <p:nvSpPr>
          <p:cNvPr id="4" name="Connecteur droit 3"/>
          <p:cNvSpPr/>
          <p:nvPr/>
        </p:nvSpPr>
        <p:spPr>
          <a:xfrm>
            <a:off x="521362" y="988698"/>
            <a:ext cx="9000000" cy="0"/>
          </a:xfrm>
          <a:prstGeom prst="line">
            <a:avLst/>
          </a:prstGeom>
          <a:noFill/>
          <a:ln w="18000">
            <a:solidFill>
              <a:srgbClr val="B2B2B2"/>
            </a:solidFill>
            <a:prstDash val="solid"/>
          </a:ln>
        </p:spPr>
        <p:txBody>
          <a:bodyPr vert="horz" lIns="9000" tIns="9000" rIns="9000" bIns="9000" anchor="ctr" anchorCtr="1" compatLnSpc="0"/>
          <a:lstStyle/>
          <a:p>
            <a:pPr lvl="0" rtl="0" hangingPunct="0">
              <a:buNone/>
              <a:tabLst/>
            </a:pPr>
            <a:endParaRPr lang="fr-FR" sz="2400">
              <a:latin typeface="Times New Roman" pitchFamily="18"/>
              <a:ea typeface="Arial Unicode MS" pitchFamily="2"/>
              <a:cs typeface="Tahoma" pitchFamily="2"/>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650" y="2324100"/>
            <a:ext cx="5900630" cy="4171950"/>
          </a:xfrm>
          <a:prstGeom prst="rect">
            <a:avLst/>
          </a:prstGeom>
        </p:spPr>
      </p:pic>
      <p:sp>
        <p:nvSpPr>
          <p:cNvPr id="8" name="Espace réservé du texte 2"/>
          <p:cNvSpPr txBox="1">
            <a:spLocks/>
          </p:cNvSpPr>
          <p:nvPr/>
        </p:nvSpPr>
        <p:spPr>
          <a:xfrm>
            <a:off x="193874" y="1256508"/>
            <a:ext cx="8801100" cy="1473224"/>
          </a:xfrm>
          <a:prstGeom prst="rect">
            <a:avLst/>
          </a:prstGeom>
        </p:spPr>
        <p:txBody>
          <a:bodyPr vert="horz" wrap="square" lIns="0" tIns="45720" rIns="0" bIns="45720" rtlCol="0">
            <a:spAutoFit/>
          </a:bodyPr>
          <a:lst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a:lstStyle>
          <a:p>
            <a:pPr algn="just"/>
            <a:r>
              <a:rPr lang="fr-FR" sz="2400" dirty="0" smtClean="0"/>
              <a:t>Désormais, la médiation représente dans la démocratie une autre voie utile et moderne de prévention et de gestion des conflits, et de résolution des différends. </a:t>
            </a:r>
          </a:p>
          <a:p>
            <a:pPr lvl="1"/>
            <a:endParaRPr lang="fr-FR" sz="2400" dirty="0" smtClean="0"/>
          </a:p>
        </p:txBody>
      </p:sp>
      <p:sp>
        <p:nvSpPr>
          <p:cNvPr id="9" name="Rectangle 8"/>
          <p:cNvSpPr/>
          <p:nvPr/>
        </p:nvSpPr>
        <p:spPr>
          <a:xfrm>
            <a:off x="809380" y="7128788"/>
            <a:ext cx="6201019" cy="446276"/>
          </a:xfrm>
          <a:prstGeom prst="rect">
            <a:avLst/>
          </a:prstGeom>
        </p:spPr>
        <p:txBody>
          <a:bodyPr wrap="square">
            <a:spAutoFit/>
          </a:bodyPr>
          <a:lstStyle/>
          <a:p>
            <a:pPr>
              <a:defRPr/>
            </a:pPr>
            <a:r>
              <a:rPr lang="fr-FR" sz="1200" dirty="0" smtClean="0">
                <a:solidFill>
                  <a:prstClr val="black"/>
                </a:solidFill>
                <a:latin typeface="Trebuchet MS" panose="020B0603020202020204" pitchFamily="34" charset="0"/>
              </a:rPr>
              <a:t>Service Statuts - Rémunération – MPO le 25 mai 2018 – mis à jour le 10 octobre 2018</a:t>
            </a:r>
          </a:p>
          <a:p>
            <a:pPr>
              <a:defRPr/>
            </a:pPr>
            <a:endParaRPr lang="fr-FR" sz="1100" dirty="0" smtClean="0">
              <a:solidFill>
                <a:prstClr val="black"/>
              </a:solidFill>
              <a:latin typeface="Trebuchet MS" panose="020B0603020202020204" pitchFamily="34" charset="0"/>
            </a:endParaRPr>
          </a:p>
        </p:txBody>
      </p:sp>
    </p:spTree>
    <p:extLst>
      <p:ext uri="{BB962C8B-B14F-4D97-AF65-F5344CB8AC3E}">
        <p14:creationId xmlns:p14="http://schemas.microsoft.com/office/powerpoint/2010/main" val="144843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étrospective">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4176</TotalTime>
  <Words>2720</Words>
  <Application>Microsoft Office PowerPoint</Application>
  <PresentationFormat>Personnalisé</PresentationFormat>
  <Paragraphs>410</Paragraphs>
  <Slides>42</Slides>
  <Notes>38</Notes>
  <HiddenSlides>0</HiddenSlides>
  <MMClips>0</MMClips>
  <ScaleCrop>false</ScaleCrop>
  <HeadingPairs>
    <vt:vector size="6" baseType="variant">
      <vt:variant>
        <vt:lpstr>Polices utilisées</vt:lpstr>
      </vt:variant>
      <vt:variant>
        <vt:i4>10</vt:i4>
      </vt:variant>
      <vt:variant>
        <vt:lpstr>Thème</vt:lpstr>
      </vt:variant>
      <vt:variant>
        <vt:i4>4</vt:i4>
      </vt:variant>
      <vt:variant>
        <vt:lpstr>Titres des diapositives</vt:lpstr>
      </vt:variant>
      <vt:variant>
        <vt:i4>42</vt:i4>
      </vt:variant>
    </vt:vector>
  </HeadingPairs>
  <TitlesOfParts>
    <vt:vector size="56" baseType="lpstr">
      <vt:lpstr>Arial Unicode MS</vt:lpstr>
      <vt:lpstr>Arial</vt:lpstr>
      <vt:lpstr>Calibri</vt:lpstr>
      <vt:lpstr>Calibri Light</vt:lpstr>
      <vt:lpstr>Courier New</vt:lpstr>
      <vt:lpstr>Symbol</vt:lpstr>
      <vt:lpstr>Tahoma</vt:lpstr>
      <vt:lpstr>Times New Roman</vt:lpstr>
      <vt:lpstr>Trebuchet MS</vt:lpstr>
      <vt:lpstr>Wingdings</vt:lpstr>
      <vt:lpstr>Rétrospective</vt:lpstr>
      <vt:lpstr>2_Conception personnalisée</vt:lpstr>
      <vt:lpstr>Conception personnalisée</vt:lpstr>
      <vt:lpstr>1_Conception personnalisée</vt:lpstr>
      <vt:lpstr>La Médiation Préalable Obligatoire  à titre expérimental jusqu’au 18 novembre 2020   le 25 mai 2018  Mis à jour le 10 octobre 2018 </vt:lpstr>
      <vt:lpstr>PLAN</vt:lpstr>
      <vt:lpstr>Quelles sont les références de la MPO ?</vt:lpstr>
      <vt:lpstr>Quelles sont les références de la MPO ?</vt:lpstr>
      <vt:lpstr>LE CADRE GENERAL   DE LA MEDIATION PREALABLE OBLIGATOIRE</vt:lpstr>
      <vt:lpstr>Qu’est-ce que la médiation ?</vt:lpstr>
      <vt:lpstr>Présentation PowerPoint</vt:lpstr>
      <vt:lpstr>Qu’est-ce que la médiation ?</vt:lpstr>
      <vt:lpstr>Qu’est-ce que la médiation ?</vt:lpstr>
      <vt:lpstr>Qu’est qu’un conflit ?</vt:lpstr>
      <vt:lpstr>Présentation PowerPoint</vt:lpstr>
      <vt:lpstr>Présentation PowerPoint</vt:lpstr>
      <vt:lpstr>Quel intérêt de recourir à la médiation ?</vt:lpstr>
      <vt:lpstr>Quel intérêt de recourir à la médiation ?</vt:lpstr>
      <vt:lpstr>Quel intérêt de recourir à la médiation ?</vt:lpstr>
      <vt:lpstr>LA VISION  DU TRIBUNAL ADMINISTRATIF  DE RENNES</vt:lpstr>
      <vt:lpstr>Intervention d’Alain SUDRON</vt:lpstr>
      <vt:lpstr>LE CHAMP DE COMPETENCES   DE LA MEDIATION PREALABLE OBLIGATOIRE « CDG »</vt:lpstr>
      <vt:lpstr>Présentation PowerPoint</vt:lpstr>
      <vt:lpstr>Comment s’inscrire dans l’expérimentation de la MPO ?</vt:lpstr>
      <vt:lpstr>Qui est concerné par l’expérimentation de la MPO ?</vt:lpstr>
      <vt:lpstr>Quels sont les litiges concernés par la MPO ?</vt:lpstr>
      <vt:lpstr>Quels sont les litiges concernés par la MPO ?</vt:lpstr>
      <vt:lpstr>Quels sont les litiges concernés par la MPO ?</vt:lpstr>
      <vt:lpstr>Quels sont les litiges concernés par la MPO ?</vt:lpstr>
      <vt:lpstr>Quels sont les litiges concernés par la MPO ?</vt:lpstr>
      <vt:lpstr>Quels sont les litiges concernés par la MPO ?</vt:lpstr>
      <vt:lpstr>Quels sont les litiges non concernés par la MPO ?</vt:lpstr>
      <vt:lpstr>LES QUALITES ET GARANTIES   DU MEDIATEUR « CDG »</vt:lpstr>
      <vt:lpstr>Comment est désigné le médiateur « CDG » ?</vt:lpstr>
      <vt:lpstr>Quelles sont les garanties du médiateur « CDG » ?</vt:lpstr>
      <vt:lpstr>Présentation PowerPoint</vt:lpstr>
      <vt:lpstr>Quelles sont les qualités du médiateur « CDG » ?</vt:lpstr>
      <vt:lpstr>LA PROCEDURE DE SAISINE   DU MEDIATEUR « CDG »</vt:lpstr>
      <vt:lpstr>Comment saisir le Médiateur « CDG » ? </vt:lpstr>
      <vt:lpstr>Présentation PowerPoint</vt:lpstr>
      <vt:lpstr>Présentation PowerPoint</vt:lpstr>
      <vt:lpstr>Présentation PowerPoint</vt:lpstr>
      <vt:lpstr>Quel est le coût pour la collectivité ? </vt:lpstr>
      <vt:lpstr>Présentation PowerPoint</vt:lpstr>
      <vt:lpstr>Présentation PowerPoint</vt:lpstr>
      <vt:lpstr>Merci de votre attention</vt:lpstr>
    </vt:vector>
  </TitlesOfParts>
  <Company>CDG35</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Actualités statutaires  09/10/2015</dc:title>
  <dc:creator>Kerjean</dc:creator>
  <cp:lastModifiedBy>Morin</cp:lastModifiedBy>
  <cp:revision>453</cp:revision>
  <cp:lastPrinted>2018-10-11T07:26:59Z</cp:lastPrinted>
  <dcterms:created xsi:type="dcterms:W3CDTF">2015-09-29T13:34:44Z</dcterms:created>
  <dcterms:modified xsi:type="dcterms:W3CDTF">2018-10-11T07:53:00Z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